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69" r:id="rId2"/>
    <p:sldId id="285" r:id="rId3"/>
    <p:sldId id="326" r:id="rId4"/>
    <p:sldId id="327" r:id="rId5"/>
    <p:sldId id="288" r:id="rId6"/>
    <p:sldId id="289" r:id="rId7"/>
    <p:sldId id="328" r:id="rId8"/>
    <p:sldId id="329" r:id="rId9"/>
    <p:sldId id="330" r:id="rId10"/>
    <p:sldId id="331" r:id="rId11"/>
    <p:sldId id="370" r:id="rId12"/>
    <p:sldId id="374" r:id="rId13"/>
    <p:sldId id="371" r:id="rId14"/>
    <p:sldId id="372" r:id="rId15"/>
    <p:sldId id="373" r:id="rId16"/>
    <p:sldId id="333" r:id="rId17"/>
    <p:sldId id="375" r:id="rId18"/>
    <p:sldId id="376" r:id="rId19"/>
    <p:sldId id="334" r:id="rId20"/>
    <p:sldId id="335" r:id="rId21"/>
    <p:sldId id="377" r:id="rId22"/>
    <p:sldId id="341" r:id="rId23"/>
    <p:sldId id="342" r:id="rId24"/>
    <p:sldId id="378" r:id="rId25"/>
    <p:sldId id="290" r:id="rId26"/>
    <p:sldId id="381" r:id="rId27"/>
    <p:sldId id="379" r:id="rId28"/>
    <p:sldId id="38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323" userDrawn="1">
          <p15:clr>
            <a:srgbClr val="A4A3A4"/>
          </p15:clr>
        </p15:guide>
        <p15:guide id="3" pos="6199" userDrawn="1">
          <p15:clr>
            <a:srgbClr val="A4A3A4"/>
          </p15:clr>
        </p15:guide>
        <p15:guide id="4" orient="horz" pos="663" userDrawn="1">
          <p15:clr>
            <a:srgbClr val="A4A3A4"/>
          </p15:clr>
        </p15:guide>
        <p15:guide id="5" orient="horz" pos="822" userDrawn="1">
          <p15:clr>
            <a:srgbClr val="A4A3A4"/>
          </p15:clr>
        </p15:guide>
        <p15:guide id="6" orient="horz" pos="1797" userDrawn="1">
          <p15:clr>
            <a:srgbClr val="A4A3A4"/>
          </p15:clr>
        </p15:guide>
        <p15:guide id="7" orient="horz" pos="4088" userDrawn="1">
          <p15:clr>
            <a:srgbClr val="A4A3A4"/>
          </p15:clr>
        </p15:guide>
        <p15:guide id="8" pos="11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E5"/>
    <a:srgbClr val="333333"/>
    <a:srgbClr val="24CCCC"/>
    <a:srgbClr val="ECF0F3"/>
    <a:srgbClr val="125680"/>
    <a:srgbClr val="B0F7F4"/>
    <a:srgbClr val="2B3E4F"/>
    <a:srgbClr val="F4CD00"/>
    <a:srgbClr val="F6443B"/>
    <a:srgbClr val="0C15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4660"/>
  </p:normalViewPr>
  <p:slideViewPr>
    <p:cSldViewPr snapToGrid="0">
      <p:cViewPr varScale="1">
        <p:scale>
          <a:sx n="86" d="100"/>
          <a:sy n="86" d="100"/>
        </p:scale>
        <p:origin x="557" y="58"/>
      </p:cViewPr>
      <p:guideLst>
        <p:guide orient="horz" pos="2160"/>
        <p:guide pos="1323"/>
        <p:guide pos="6199"/>
        <p:guide orient="horz" pos="663"/>
        <p:guide orient="horz" pos="822"/>
        <p:guide orient="horz" pos="1797"/>
        <p:guide orient="horz" pos="4088"/>
        <p:guide pos="11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E3CE29-B8C4-4E19-8973-D1E57FE6CCFE}" type="datetimeFigureOut">
              <a:rPr lang="id-ID" smtClean="0"/>
              <a:t>02/05/2021</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473EF-BFDE-4BA9-B5CE-CDA099F51259}" type="slidenum">
              <a:rPr lang="id-ID" smtClean="0"/>
              <a:t>‹#›</a:t>
            </a:fld>
            <a:endParaRPr lang="id-ID"/>
          </a:p>
        </p:txBody>
      </p:sp>
    </p:spTree>
    <p:extLst>
      <p:ext uri="{BB962C8B-B14F-4D97-AF65-F5344CB8AC3E}">
        <p14:creationId xmlns:p14="http://schemas.microsoft.com/office/powerpoint/2010/main" val="1745541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BCAB65F-E1CD-4DF5-869D-309059F8B1B3}"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5ABD7-13F5-4022-B0BE-A42311CF7076}" type="slidenum">
              <a:rPr lang="en-US" smtClean="0"/>
              <a:t>‹#›</a:t>
            </a:fld>
            <a:endParaRPr lang="en-US"/>
          </a:p>
        </p:txBody>
      </p:sp>
    </p:spTree>
    <p:extLst>
      <p:ext uri="{BB962C8B-B14F-4D97-AF65-F5344CB8AC3E}">
        <p14:creationId xmlns:p14="http://schemas.microsoft.com/office/powerpoint/2010/main" val="1860610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CAB65F-E1CD-4DF5-869D-309059F8B1B3}"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5ABD7-13F5-4022-B0BE-A42311CF7076}" type="slidenum">
              <a:rPr lang="en-US" smtClean="0"/>
              <a:t>‹#›</a:t>
            </a:fld>
            <a:endParaRPr lang="en-US"/>
          </a:p>
        </p:txBody>
      </p:sp>
    </p:spTree>
    <p:extLst>
      <p:ext uri="{BB962C8B-B14F-4D97-AF65-F5344CB8AC3E}">
        <p14:creationId xmlns:p14="http://schemas.microsoft.com/office/powerpoint/2010/main" val="3556895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CAB65F-E1CD-4DF5-869D-309059F8B1B3}"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5ABD7-13F5-4022-B0BE-A42311CF7076}" type="slidenum">
              <a:rPr lang="en-US" smtClean="0"/>
              <a:t>‹#›</a:t>
            </a:fld>
            <a:endParaRPr lang="en-US"/>
          </a:p>
        </p:txBody>
      </p:sp>
    </p:spTree>
    <p:extLst>
      <p:ext uri="{BB962C8B-B14F-4D97-AF65-F5344CB8AC3E}">
        <p14:creationId xmlns:p14="http://schemas.microsoft.com/office/powerpoint/2010/main" val="1828527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CDE0C782-0262-455F-A966-3FC78F77F5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590296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A picture containing vector graphics&#10;&#10;Description automatically generated">
            <a:extLst>
              <a:ext uri="{FF2B5EF4-FFF2-40B4-BE49-F238E27FC236}">
                <a16:creationId xmlns:a16="http://schemas.microsoft.com/office/drawing/2014/main" id="{5D7A5515-21C5-4AF0-A7C4-E9F56379F8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39" y="0"/>
            <a:ext cx="12161521" cy="6858000"/>
          </a:xfrm>
          <a:prstGeom prst="rect">
            <a:avLst/>
          </a:prstGeom>
        </p:spPr>
      </p:pic>
    </p:spTree>
    <p:extLst>
      <p:ext uri="{BB962C8B-B14F-4D97-AF65-F5344CB8AC3E}">
        <p14:creationId xmlns:p14="http://schemas.microsoft.com/office/powerpoint/2010/main" val="2377250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F7AE5E-DE2D-440C-A0C9-590685D93C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96"/>
            <a:ext cx="12192000" cy="6845807"/>
          </a:xfrm>
          <a:prstGeom prst="rect">
            <a:avLst/>
          </a:prstGeom>
        </p:spPr>
      </p:pic>
    </p:spTree>
    <p:extLst>
      <p:ext uri="{BB962C8B-B14F-4D97-AF65-F5344CB8AC3E}">
        <p14:creationId xmlns:p14="http://schemas.microsoft.com/office/powerpoint/2010/main" val="2399291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descr="A picture containing vector graphics&#10;&#10;Description automatically generated">
            <a:extLst>
              <a:ext uri="{FF2B5EF4-FFF2-40B4-BE49-F238E27FC236}">
                <a16:creationId xmlns:a16="http://schemas.microsoft.com/office/drawing/2014/main" id="{E5A9DA75-9F8F-40B9-A4A7-523E272390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12192000" cy="6821424"/>
          </a:xfrm>
          <a:prstGeom prst="rect">
            <a:avLst/>
          </a:prstGeom>
        </p:spPr>
      </p:pic>
    </p:spTree>
    <p:extLst>
      <p:ext uri="{BB962C8B-B14F-4D97-AF65-F5344CB8AC3E}">
        <p14:creationId xmlns:p14="http://schemas.microsoft.com/office/powerpoint/2010/main" val="1080283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CB4D3DDB-7AE5-4657-9CAC-C0DA5B4040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808802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70F58C9-04E3-4998-B894-F7F3286F05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369261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633B1E55-ABFA-465A-A7B8-6AEF7CA7B6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458527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1219D82-E9F7-406C-9880-31AB5927A1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763779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CAB65F-E1CD-4DF5-869D-309059F8B1B3}"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5ABD7-13F5-4022-B0BE-A42311CF7076}" type="slidenum">
              <a:rPr lang="en-US" smtClean="0"/>
              <a:t>‹#›</a:t>
            </a:fld>
            <a:endParaRPr lang="en-US"/>
          </a:p>
        </p:txBody>
      </p:sp>
    </p:spTree>
    <p:extLst>
      <p:ext uri="{BB962C8B-B14F-4D97-AF65-F5344CB8AC3E}">
        <p14:creationId xmlns:p14="http://schemas.microsoft.com/office/powerpoint/2010/main" val="3096888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7" name="Picture 6" descr="A picture containing vector graphics&#10;&#10;Description automatically generated">
            <a:extLst>
              <a:ext uri="{FF2B5EF4-FFF2-40B4-BE49-F238E27FC236}">
                <a16:creationId xmlns:a16="http://schemas.microsoft.com/office/drawing/2014/main" id="{DE1FEDFE-A2C1-444B-BF4B-F8AD9615D4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39" y="0"/>
            <a:ext cx="12161521" cy="6858000"/>
          </a:xfrm>
          <a:prstGeom prst="rect">
            <a:avLst/>
          </a:prstGeom>
        </p:spPr>
      </p:pic>
    </p:spTree>
    <p:extLst>
      <p:ext uri="{BB962C8B-B14F-4D97-AF65-F5344CB8AC3E}">
        <p14:creationId xmlns:p14="http://schemas.microsoft.com/office/powerpoint/2010/main" val="843208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263B74-3891-465D-A0A8-2042A67D00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96"/>
            <a:ext cx="12192000" cy="6845807"/>
          </a:xfrm>
          <a:prstGeom prst="rect">
            <a:avLst/>
          </a:prstGeom>
        </p:spPr>
      </p:pic>
    </p:spTree>
    <p:extLst>
      <p:ext uri="{BB962C8B-B14F-4D97-AF65-F5344CB8AC3E}">
        <p14:creationId xmlns:p14="http://schemas.microsoft.com/office/powerpoint/2010/main" val="573501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descr="A picture containing vector graphics&#10;&#10;Description automatically generated">
            <a:extLst>
              <a:ext uri="{FF2B5EF4-FFF2-40B4-BE49-F238E27FC236}">
                <a16:creationId xmlns:a16="http://schemas.microsoft.com/office/drawing/2014/main" id="{06B12A0D-58E5-48BB-94C0-96670DE497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288"/>
            <a:ext cx="12192000" cy="6821424"/>
          </a:xfrm>
          <a:prstGeom prst="rect">
            <a:avLst/>
          </a:prstGeom>
        </p:spPr>
      </p:pic>
    </p:spTree>
    <p:extLst>
      <p:ext uri="{BB962C8B-B14F-4D97-AF65-F5344CB8AC3E}">
        <p14:creationId xmlns:p14="http://schemas.microsoft.com/office/powerpoint/2010/main" val="4092334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F0311CF6-192B-4E11-AC12-35C7063B20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04664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CF768469-2515-4772-9EC0-0AD80052AF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2" y="0"/>
            <a:ext cx="12182535" cy="6858000"/>
          </a:xfrm>
          <a:prstGeom prst="rect">
            <a:avLst/>
          </a:prstGeom>
        </p:spPr>
      </p:pic>
    </p:spTree>
    <p:extLst>
      <p:ext uri="{BB962C8B-B14F-4D97-AF65-F5344CB8AC3E}">
        <p14:creationId xmlns:p14="http://schemas.microsoft.com/office/powerpoint/2010/main" val="1560045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A98BF320-05D0-41F7-B4ED-646C492F8D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869406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BC16F55-E50C-4CA6-9177-5910D172EF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721690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7F8340-44DE-48DC-9C85-761E498DC2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2" y="0"/>
            <a:ext cx="12182535" cy="6858000"/>
          </a:xfrm>
          <a:prstGeom prst="rect">
            <a:avLst/>
          </a:prstGeom>
        </p:spPr>
      </p:pic>
    </p:spTree>
    <p:extLst>
      <p:ext uri="{BB962C8B-B14F-4D97-AF65-F5344CB8AC3E}">
        <p14:creationId xmlns:p14="http://schemas.microsoft.com/office/powerpoint/2010/main" val="33142194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mage">
  <p:cSld name="Image">
    <p:spTree>
      <p:nvGrpSpPr>
        <p:cNvPr id="1" name="Shape 117"/>
        <p:cNvGrpSpPr/>
        <p:nvPr/>
      </p:nvGrpSpPr>
      <p:grpSpPr>
        <a:xfrm>
          <a:off x="0" y="0"/>
          <a:ext cx="0" cy="0"/>
          <a:chOff x="0" y="0"/>
          <a:chExt cx="0" cy="0"/>
        </a:xfrm>
      </p:grpSpPr>
      <p:sp>
        <p:nvSpPr>
          <p:cNvPr id="118" name="Google Shape;118;p34"/>
          <p:cNvSpPr txBox="1">
            <a:spLocks noGrp="1"/>
          </p:cNvSpPr>
          <p:nvPr>
            <p:ph type="sldNum" idx="12"/>
          </p:nvPr>
        </p:nvSpPr>
        <p:spPr>
          <a:xfrm>
            <a:off x="5743993" y="6322708"/>
            <a:ext cx="737095"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800" b="0" i="0" u="none" strike="noStrike" cap="none">
                <a:solidFill>
                  <a:srgbClr val="666666"/>
                </a:solidFill>
                <a:latin typeface="Calibri"/>
                <a:ea typeface="Calibri"/>
                <a:cs typeface="Calibri"/>
                <a:sym typeface="Calibri"/>
              </a:defRPr>
            </a:lvl1pPr>
            <a:lvl2pPr marL="0" marR="0" lvl="1" indent="0" algn="ctr" rtl="0">
              <a:spcBef>
                <a:spcPts val="0"/>
              </a:spcBef>
              <a:buNone/>
              <a:defRPr sz="800" b="0" i="0" u="none" strike="noStrike" cap="none">
                <a:solidFill>
                  <a:srgbClr val="666666"/>
                </a:solidFill>
                <a:latin typeface="Calibri"/>
                <a:ea typeface="Calibri"/>
                <a:cs typeface="Calibri"/>
                <a:sym typeface="Calibri"/>
              </a:defRPr>
            </a:lvl2pPr>
            <a:lvl3pPr marL="0" marR="0" lvl="2" indent="0" algn="ctr" rtl="0">
              <a:spcBef>
                <a:spcPts val="0"/>
              </a:spcBef>
              <a:buNone/>
              <a:defRPr sz="800" b="0" i="0" u="none" strike="noStrike" cap="none">
                <a:solidFill>
                  <a:srgbClr val="666666"/>
                </a:solidFill>
                <a:latin typeface="Calibri"/>
                <a:ea typeface="Calibri"/>
                <a:cs typeface="Calibri"/>
                <a:sym typeface="Calibri"/>
              </a:defRPr>
            </a:lvl3pPr>
            <a:lvl4pPr marL="0" marR="0" lvl="3" indent="0" algn="ctr" rtl="0">
              <a:spcBef>
                <a:spcPts val="0"/>
              </a:spcBef>
              <a:buNone/>
              <a:defRPr sz="800" b="0" i="0" u="none" strike="noStrike" cap="none">
                <a:solidFill>
                  <a:srgbClr val="666666"/>
                </a:solidFill>
                <a:latin typeface="Calibri"/>
                <a:ea typeface="Calibri"/>
                <a:cs typeface="Calibri"/>
                <a:sym typeface="Calibri"/>
              </a:defRPr>
            </a:lvl4pPr>
            <a:lvl5pPr marL="0" marR="0" lvl="4" indent="0" algn="ctr" rtl="0">
              <a:spcBef>
                <a:spcPts val="0"/>
              </a:spcBef>
              <a:buNone/>
              <a:defRPr sz="800" b="0" i="0" u="none" strike="noStrike" cap="none">
                <a:solidFill>
                  <a:srgbClr val="666666"/>
                </a:solidFill>
                <a:latin typeface="Calibri"/>
                <a:ea typeface="Calibri"/>
                <a:cs typeface="Calibri"/>
                <a:sym typeface="Calibri"/>
              </a:defRPr>
            </a:lvl5pPr>
            <a:lvl6pPr marL="0" marR="0" lvl="5" indent="0" algn="ctr" rtl="0">
              <a:spcBef>
                <a:spcPts val="0"/>
              </a:spcBef>
              <a:buNone/>
              <a:defRPr sz="800" b="0" i="0" u="none" strike="noStrike" cap="none">
                <a:solidFill>
                  <a:srgbClr val="666666"/>
                </a:solidFill>
                <a:latin typeface="Calibri"/>
                <a:ea typeface="Calibri"/>
                <a:cs typeface="Calibri"/>
                <a:sym typeface="Calibri"/>
              </a:defRPr>
            </a:lvl6pPr>
            <a:lvl7pPr marL="0" marR="0" lvl="6" indent="0" algn="ctr" rtl="0">
              <a:spcBef>
                <a:spcPts val="0"/>
              </a:spcBef>
              <a:buNone/>
              <a:defRPr sz="800" b="0" i="0" u="none" strike="noStrike" cap="none">
                <a:solidFill>
                  <a:srgbClr val="666666"/>
                </a:solidFill>
                <a:latin typeface="Calibri"/>
                <a:ea typeface="Calibri"/>
                <a:cs typeface="Calibri"/>
                <a:sym typeface="Calibri"/>
              </a:defRPr>
            </a:lvl7pPr>
            <a:lvl8pPr marL="0" marR="0" lvl="7" indent="0" algn="ctr" rtl="0">
              <a:spcBef>
                <a:spcPts val="0"/>
              </a:spcBef>
              <a:buNone/>
              <a:defRPr sz="800" b="0" i="0" u="none" strike="noStrike" cap="none">
                <a:solidFill>
                  <a:srgbClr val="666666"/>
                </a:solidFill>
                <a:latin typeface="Calibri"/>
                <a:ea typeface="Calibri"/>
                <a:cs typeface="Calibri"/>
                <a:sym typeface="Calibri"/>
              </a:defRPr>
            </a:lvl8pPr>
            <a:lvl9pPr marL="0" marR="0" lvl="8" indent="0" algn="ctr" rtl="0">
              <a:spcBef>
                <a:spcPts val="0"/>
              </a:spcBef>
              <a:buNone/>
              <a:defRPr sz="800" b="0" i="0" u="none" strike="noStrike" cap="none">
                <a:solidFill>
                  <a:srgbClr val="666666"/>
                </a:solidFill>
                <a:latin typeface="Calibri"/>
                <a:ea typeface="Calibri"/>
                <a:cs typeface="Calibri"/>
                <a:sym typeface="Calibri"/>
              </a:defRPr>
            </a:lvl9pPr>
          </a:lstStyle>
          <a:p>
            <a:pPr marL="0" lvl="0" indent="0" algn="ctr" rtl="0">
              <a:spcBef>
                <a:spcPts val="0"/>
              </a:spcBef>
              <a:spcAft>
                <a:spcPts val="0"/>
              </a:spcAft>
              <a:buNone/>
            </a:pPr>
            <a:r>
              <a:rPr lang="en-US"/>
              <a:t>- </a:t>
            </a:r>
            <a:fld id="{00000000-1234-1234-1234-123412341234}" type="slidenum">
              <a:rPr lang="en-US"/>
              <a:t>‹#›</a:t>
            </a:fld>
            <a:r>
              <a:rPr lang="en-US"/>
              <a:t> -</a:t>
            </a:r>
            <a:endParaRPr/>
          </a:p>
        </p:txBody>
      </p:sp>
      <p:sp>
        <p:nvSpPr>
          <p:cNvPr id="119" name="Google Shape;119;p34"/>
          <p:cNvSpPr txBox="1">
            <a:spLocks noGrp="1"/>
          </p:cNvSpPr>
          <p:nvPr>
            <p:ph type="ftr" idx="11"/>
          </p:nvPr>
        </p:nvSpPr>
        <p:spPr>
          <a:xfrm>
            <a:off x="246303" y="6322544"/>
            <a:ext cx="4505013"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666666"/>
              </a:buClr>
              <a:buSzPts val="800"/>
              <a:buFont typeface="Calibri"/>
              <a:buNone/>
              <a:defRPr sz="800" b="0" i="0" u="none" strike="noStrike" cap="none">
                <a:solidFill>
                  <a:srgbClr val="666666"/>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0" name="Google Shape;120;p34"/>
          <p:cNvSpPr txBox="1">
            <a:spLocks noGrp="1"/>
          </p:cNvSpPr>
          <p:nvPr>
            <p:ph type="title"/>
          </p:nvPr>
        </p:nvSpPr>
        <p:spPr>
          <a:xfrm>
            <a:off x="498839" y="513427"/>
            <a:ext cx="11118843" cy="461533"/>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1" name="Google Shape;121;p34"/>
          <p:cNvSpPr>
            <a:spLocks noGrp="1"/>
          </p:cNvSpPr>
          <p:nvPr>
            <p:ph type="pic" idx="2"/>
          </p:nvPr>
        </p:nvSpPr>
        <p:spPr>
          <a:xfrm>
            <a:off x="498839" y="1452563"/>
            <a:ext cx="11118486" cy="40830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7F7F7F"/>
              </a:buClr>
              <a:buSzPts val="2800"/>
              <a:buFont typeface="Arial"/>
              <a:buChar char="•"/>
              <a:defRPr sz="2800" b="0" i="0" u="none" strike="noStrike" cap="none">
                <a:solidFill>
                  <a:srgbClr val="7F7F7F"/>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7544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CAB65F-E1CD-4DF5-869D-309059F8B1B3}"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5ABD7-13F5-4022-B0BE-A42311CF7076}" type="slidenum">
              <a:rPr lang="en-US" smtClean="0"/>
              <a:t>‹#›</a:t>
            </a:fld>
            <a:endParaRPr lang="en-US"/>
          </a:p>
        </p:txBody>
      </p:sp>
    </p:spTree>
    <p:extLst>
      <p:ext uri="{BB962C8B-B14F-4D97-AF65-F5344CB8AC3E}">
        <p14:creationId xmlns:p14="http://schemas.microsoft.com/office/powerpoint/2010/main" val="1212041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CAB65F-E1CD-4DF5-869D-309059F8B1B3}"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85ABD7-13F5-4022-B0BE-A42311CF7076}" type="slidenum">
              <a:rPr lang="en-US" smtClean="0"/>
              <a:t>‹#›</a:t>
            </a:fld>
            <a:endParaRPr lang="en-US"/>
          </a:p>
        </p:txBody>
      </p:sp>
    </p:spTree>
    <p:extLst>
      <p:ext uri="{BB962C8B-B14F-4D97-AF65-F5344CB8AC3E}">
        <p14:creationId xmlns:p14="http://schemas.microsoft.com/office/powerpoint/2010/main" val="4061155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CAB65F-E1CD-4DF5-869D-309059F8B1B3}" type="datetimeFigureOut">
              <a:rPr lang="en-US" smtClean="0"/>
              <a:t>5/2/2021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85ABD7-13F5-4022-B0BE-A42311CF7076}" type="slidenum">
              <a:rPr lang="en-US" smtClean="0"/>
              <a:t>‹#›</a:t>
            </a:fld>
            <a:endParaRPr lang="en-US"/>
          </a:p>
        </p:txBody>
      </p:sp>
    </p:spTree>
    <p:extLst>
      <p:ext uri="{BB962C8B-B14F-4D97-AF65-F5344CB8AC3E}">
        <p14:creationId xmlns:p14="http://schemas.microsoft.com/office/powerpoint/2010/main" val="1578221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CAB65F-E1CD-4DF5-869D-309059F8B1B3}" type="datetimeFigureOut">
              <a:rPr lang="en-US" smtClean="0"/>
              <a:t>5/2/2021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85ABD7-13F5-4022-B0BE-A42311CF7076}" type="slidenum">
              <a:rPr lang="en-US" smtClean="0"/>
              <a:t>‹#›</a:t>
            </a:fld>
            <a:endParaRPr lang="en-US"/>
          </a:p>
        </p:txBody>
      </p:sp>
    </p:spTree>
    <p:extLst>
      <p:ext uri="{BB962C8B-B14F-4D97-AF65-F5344CB8AC3E}">
        <p14:creationId xmlns:p14="http://schemas.microsoft.com/office/powerpoint/2010/main" val="3215236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CAB65F-E1CD-4DF5-869D-309059F8B1B3}" type="datetimeFigureOut">
              <a:rPr lang="en-US" smtClean="0"/>
              <a:t>5/2/2021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85ABD7-13F5-4022-B0BE-A42311CF7076}" type="slidenum">
              <a:rPr lang="en-US" smtClean="0"/>
              <a:t>‹#›</a:t>
            </a:fld>
            <a:endParaRPr lang="en-US"/>
          </a:p>
        </p:txBody>
      </p:sp>
    </p:spTree>
    <p:extLst>
      <p:ext uri="{BB962C8B-B14F-4D97-AF65-F5344CB8AC3E}">
        <p14:creationId xmlns:p14="http://schemas.microsoft.com/office/powerpoint/2010/main" val="521019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CAB65F-E1CD-4DF5-869D-309059F8B1B3}"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85ABD7-13F5-4022-B0BE-A42311CF7076}" type="slidenum">
              <a:rPr lang="en-US" smtClean="0"/>
              <a:t>‹#›</a:t>
            </a:fld>
            <a:endParaRPr lang="en-US"/>
          </a:p>
        </p:txBody>
      </p:sp>
    </p:spTree>
    <p:extLst>
      <p:ext uri="{BB962C8B-B14F-4D97-AF65-F5344CB8AC3E}">
        <p14:creationId xmlns:p14="http://schemas.microsoft.com/office/powerpoint/2010/main" val="2868506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CAB65F-E1CD-4DF5-869D-309059F8B1B3}"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85ABD7-13F5-4022-B0BE-A42311CF7076}" type="slidenum">
              <a:rPr lang="en-US" smtClean="0"/>
              <a:t>‹#›</a:t>
            </a:fld>
            <a:endParaRPr lang="en-US"/>
          </a:p>
        </p:txBody>
      </p:sp>
    </p:spTree>
    <p:extLst>
      <p:ext uri="{BB962C8B-B14F-4D97-AF65-F5344CB8AC3E}">
        <p14:creationId xmlns:p14="http://schemas.microsoft.com/office/powerpoint/2010/main" val="969774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CAB65F-E1CD-4DF5-869D-309059F8B1B3}" type="datetimeFigureOut">
              <a:rPr lang="en-US" smtClean="0"/>
              <a:t>5/2/2021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85ABD7-13F5-4022-B0BE-A42311CF7076}" type="slidenum">
              <a:rPr lang="en-US" smtClean="0"/>
              <a:t>‹#›</a:t>
            </a:fld>
            <a:endParaRPr lang="en-US"/>
          </a:p>
        </p:txBody>
      </p:sp>
    </p:spTree>
    <p:extLst>
      <p:ext uri="{BB962C8B-B14F-4D97-AF65-F5344CB8AC3E}">
        <p14:creationId xmlns:p14="http://schemas.microsoft.com/office/powerpoint/2010/main" val="1914792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6" r:id="rId27"/>
    <p:sldLayoutId id="214748367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6.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hyperlink" Target="https://www.inc.com/magazine/201505/leigh%5C-buchanan/the%5C-vanishing%5C-startups%5C-in%5C-decline.html" TargetMode="External"/><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hyperlink" Target="https://simple.m.wikipedia.org/wiki/Motivation" TargetMode="Externa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hyperlink" Target="https://www.merriam-webster.com/dictionary/earnest" TargetMode="External"/><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hyperlink" Target="https://www.ama-assn.org/system/files/2019-07/prp-fewer-owners-benchmark-survey-2018.pdf" TargetMode="External"/><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s://www.ama-assn.org/system/files/2019-07/prp-fewer-owners-benchmark-survey-2018.pdf" TargetMode="External"/><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Business_acumen" TargetMode="External"/><Relationship Id="rId2" Type="http://schemas.openxmlformats.org/officeDocument/2006/relationships/hyperlink" Target="https://www.npr.org/sections/health-shots/2019/05/31/728334635/whats-doctor-burnout-costing-america" TargetMode="Externa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BDE387-BFFD-4172-9708-F8DC0237BC66}"/>
              </a:ext>
            </a:extLst>
          </p:cNvPr>
          <p:cNvSpPr txBox="1">
            <a:spLocks/>
          </p:cNvSpPr>
          <p:nvPr/>
        </p:nvSpPr>
        <p:spPr bwMode="auto">
          <a:xfrm>
            <a:off x="3637024" y="2242942"/>
            <a:ext cx="6555469" cy="82125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defTabSz="457200" rtl="0" eaLnBrk="0" fontAlgn="base" hangingPunct="0">
              <a:spcBef>
                <a:spcPct val="0"/>
              </a:spcBef>
              <a:spcAft>
                <a:spcPct val="0"/>
              </a:spcAft>
              <a:defRPr sz="3800" b="1" kern="1200" cap="none">
                <a:solidFill>
                  <a:srgbClr val="FFFFFF"/>
                </a:solidFill>
                <a:latin typeface="+mj-lt"/>
                <a:ea typeface="Geneva" pitchFamily="-111" charset="-128"/>
                <a:cs typeface="Geneva" pitchFamily="-111" charset="-128"/>
              </a:defRPr>
            </a:lvl1pPr>
            <a:lvl2pPr algn="l" defTabSz="457200" rtl="0" eaLnBrk="0" fontAlgn="base" hangingPunct="0">
              <a:spcBef>
                <a:spcPct val="0"/>
              </a:spcBef>
              <a:spcAft>
                <a:spcPct val="0"/>
              </a:spcAft>
              <a:defRPr sz="3400" b="1">
                <a:solidFill>
                  <a:schemeClr val="tx2"/>
                </a:solidFill>
                <a:latin typeface="Arial" pitchFamily="-111" charset="0"/>
                <a:ea typeface="Geneva" pitchFamily="-111" charset="-128"/>
                <a:cs typeface="Geneva" pitchFamily="-111" charset="-128"/>
              </a:defRPr>
            </a:lvl2pPr>
            <a:lvl3pPr algn="l" defTabSz="457200" rtl="0" eaLnBrk="0" fontAlgn="base" hangingPunct="0">
              <a:spcBef>
                <a:spcPct val="0"/>
              </a:spcBef>
              <a:spcAft>
                <a:spcPct val="0"/>
              </a:spcAft>
              <a:defRPr sz="3400" b="1">
                <a:solidFill>
                  <a:schemeClr val="tx2"/>
                </a:solidFill>
                <a:latin typeface="Arial" pitchFamily="-111" charset="0"/>
                <a:ea typeface="Geneva" pitchFamily="-111" charset="-128"/>
                <a:cs typeface="Geneva" pitchFamily="-111" charset="-128"/>
              </a:defRPr>
            </a:lvl3pPr>
            <a:lvl4pPr algn="l" defTabSz="457200" rtl="0" eaLnBrk="0" fontAlgn="base" hangingPunct="0">
              <a:spcBef>
                <a:spcPct val="0"/>
              </a:spcBef>
              <a:spcAft>
                <a:spcPct val="0"/>
              </a:spcAft>
              <a:defRPr sz="3400" b="1">
                <a:solidFill>
                  <a:schemeClr val="tx2"/>
                </a:solidFill>
                <a:latin typeface="Arial" pitchFamily="-111" charset="0"/>
                <a:ea typeface="Geneva" pitchFamily="-111" charset="-128"/>
                <a:cs typeface="Geneva" pitchFamily="-111" charset="-128"/>
              </a:defRPr>
            </a:lvl4pPr>
            <a:lvl5pPr algn="l" defTabSz="457200" rtl="0" eaLnBrk="0" fontAlgn="base" hangingPunct="0">
              <a:spcBef>
                <a:spcPct val="0"/>
              </a:spcBef>
              <a:spcAft>
                <a:spcPct val="0"/>
              </a:spcAft>
              <a:defRPr sz="3400" b="1">
                <a:solidFill>
                  <a:schemeClr val="tx2"/>
                </a:solidFill>
                <a:latin typeface="Arial" pitchFamily="-111" charset="0"/>
                <a:ea typeface="Geneva" pitchFamily="-111" charset="-128"/>
                <a:cs typeface="Geneva" pitchFamily="-111" charset="-128"/>
              </a:defRPr>
            </a:lvl5pPr>
            <a:lvl6pPr marL="457200" algn="ctr" defTabSz="457200" rtl="0" eaLnBrk="1" fontAlgn="base" hangingPunct="1">
              <a:spcBef>
                <a:spcPct val="0"/>
              </a:spcBef>
              <a:spcAft>
                <a:spcPct val="0"/>
              </a:spcAft>
              <a:defRPr sz="4400">
                <a:solidFill>
                  <a:schemeClr val="tx1"/>
                </a:solidFill>
                <a:latin typeface="Arial" pitchFamily="-111" charset="0"/>
                <a:ea typeface="Geneva" pitchFamily="-111" charset="-128"/>
                <a:cs typeface="Geneva" pitchFamily="-111" charset="-128"/>
              </a:defRPr>
            </a:lvl6pPr>
            <a:lvl7pPr marL="914400" algn="ctr" defTabSz="457200" rtl="0" eaLnBrk="1" fontAlgn="base" hangingPunct="1">
              <a:spcBef>
                <a:spcPct val="0"/>
              </a:spcBef>
              <a:spcAft>
                <a:spcPct val="0"/>
              </a:spcAft>
              <a:defRPr sz="4400">
                <a:solidFill>
                  <a:schemeClr val="tx1"/>
                </a:solidFill>
                <a:latin typeface="Arial" pitchFamily="-111" charset="0"/>
                <a:ea typeface="Geneva" pitchFamily="-111" charset="-128"/>
                <a:cs typeface="Geneva" pitchFamily="-111" charset="-128"/>
              </a:defRPr>
            </a:lvl7pPr>
            <a:lvl8pPr marL="1371600" algn="ctr" defTabSz="457200" rtl="0" eaLnBrk="1" fontAlgn="base" hangingPunct="1">
              <a:spcBef>
                <a:spcPct val="0"/>
              </a:spcBef>
              <a:spcAft>
                <a:spcPct val="0"/>
              </a:spcAft>
              <a:defRPr sz="4400">
                <a:solidFill>
                  <a:schemeClr val="tx1"/>
                </a:solidFill>
                <a:latin typeface="Arial" pitchFamily="-111" charset="0"/>
                <a:ea typeface="Geneva" pitchFamily="-111" charset="-128"/>
                <a:cs typeface="Geneva" pitchFamily="-111" charset="-128"/>
              </a:defRPr>
            </a:lvl8pPr>
            <a:lvl9pPr marL="1828800" algn="ctr" defTabSz="457200" rtl="0" eaLnBrk="1" fontAlgn="base" hangingPunct="1">
              <a:spcBef>
                <a:spcPct val="0"/>
              </a:spcBef>
              <a:spcAft>
                <a:spcPct val="0"/>
              </a:spcAft>
              <a:defRPr sz="4400">
                <a:solidFill>
                  <a:schemeClr val="tx1"/>
                </a:solidFill>
                <a:latin typeface="Arial" pitchFamily="-111" charset="0"/>
                <a:ea typeface="Geneva" pitchFamily="-111" charset="-128"/>
                <a:cs typeface="Geneva" pitchFamily="-111" charset="-128"/>
              </a:defRPr>
            </a:lvl9pPr>
          </a:lstStyle>
          <a:p>
            <a:pPr lvl="0">
              <a:defRPr/>
            </a:pPr>
            <a:r>
              <a:rPr lang="en-US" dirty="0">
                <a:solidFill>
                  <a:srgbClr val="333333"/>
                </a:solidFill>
                <a:latin typeface="Arial"/>
              </a:rPr>
              <a:t>Can I Stay Independent?  Yes, MAKE It Happen!</a:t>
            </a:r>
          </a:p>
        </p:txBody>
      </p:sp>
      <p:sp>
        <p:nvSpPr>
          <p:cNvPr id="3" name="Google Shape;139;p2">
            <a:extLst>
              <a:ext uri="{FF2B5EF4-FFF2-40B4-BE49-F238E27FC236}">
                <a16:creationId xmlns:a16="http://schemas.microsoft.com/office/drawing/2014/main" id="{75CED93A-B085-489D-8206-546206861A93}"/>
              </a:ext>
            </a:extLst>
          </p:cNvPr>
          <p:cNvSpPr txBox="1">
            <a:spLocks/>
          </p:cNvSpPr>
          <p:nvPr/>
        </p:nvSpPr>
        <p:spPr>
          <a:xfrm>
            <a:off x="3637024" y="3429000"/>
            <a:ext cx="6843300" cy="325668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rgbClr val="F088AF"/>
              </a:buClr>
              <a:buSzPts val="2400"/>
              <a:buFont typeface="Arial"/>
              <a:buNone/>
              <a:defRPr sz="2400" b="0" i="0" u="none" strike="noStrike" cap="none">
                <a:solidFill>
                  <a:srgbClr val="F088AF"/>
                </a:solidFill>
                <a:latin typeface="Calibri"/>
                <a:ea typeface="Calibri"/>
                <a:cs typeface="Calibri"/>
                <a:sym typeface="Calibri"/>
              </a:defRPr>
            </a:lvl2pPr>
            <a:lvl3pPr marR="0" lvl="2" algn="ctr" rtl="0">
              <a:lnSpc>
                <a:spcPct val="90000"/>
              </a:lnSpc>
              <a:spcBef>
                <a:spcPts val="500"/>
              </a:spcBef>
              <a:spcAft>
                <a:spcPts val="0"/>
              </a:spcAft>
              <a:buClr>
                <a:srgbClr val="F088AF"/>
              </a:buClr>
              <a:buSzPts val="2000"/>
              <a:buFont typeface="Arial"/>
              <a:buNone/>
              <a:defRPr sz="2000" b="0" i="0" u="none" strike="noStrike" cap="none">
                <a:solidFill>
                  <a:srgbClr val="F088AF"/>
                </a:solidFill>
                <a:latin typeface="Calibri"/>
                <a:ea typeface="Calibri"/>
                <a:cs typeface="Calibri"/>
                <a:sym typeface="Calibri"/>
              </a:defRPr>
            </a:lvl3pPr>
            <a:lvl4pPr marR="0" lvl="3" algn="ctr" rtl="0">
              <a:lnSpc>
                <a:spcPct val="90000"/>
              </a:lnSpc>
              <a:spcBef>
                <a:spcPts val="500"/>
              </a:spcBef>
              <a:spcAft>
                <a:spcPts val="0"/>
              </a:spcAft>
              <a:buClr>
                <a:srgbClr val="F088AF"/>
              </a:buClr>
              <a:buSzPts val="1800"/>
              <a:buFont typeface="Arial"/>
              <a:buNone/>
              <a:defRPr sz="1800" b="0" i="0" u="none" strike="noStrike" cap="none">
                <a:solidFill>
                  <a:srgbClr val="F088AF"/>
                </a:solidFill>
                <a:latin typeface="Calibri"/>
                <a:ea typeface="Calibri"/>
                <a:cs typeface="Calibri"/>
                <a:sym typeface="Calibri"/>
              </a:defRPr>
            </a:lvl4pPr>
            <a:lvl5pPr marR="0" lvl="4" algn="ctr" rtl="0">
              <a:lnSpc>
                <a:spcPct val="90000"/>
              </a:lnSpc>
              <a:spcBef>
                <a:spcPts val="500"/>
              </a:spcBef>
              <a:spcAft>
                <a:spcPts val="0"/>
              </a:spcAft>
              <a:buClr>
                <a:srgbClr val="F088AF"/>
              </a:buClr>
              <a:buSzPts val="1800"/>
              <a:buFont typeface="Arial"/>
              <a:buNone/>
              <a:defRPr sz="1800" b="0" i="0" u="none" strike="noStrike" cap="none">
                <a:solidFill>
                  <a:srgbClr val="F088AF"/>
                </a:solidFill>
                <a:latin typeface="Calibri"/>
                <a:ea typeface="Calibri"/>
                <a:cs typeface="Calibri"/>
                <a:sym typeface="Calibri"/>
              </a:defRPr>
            </a:lvl5pPr>
            <a:lvl6pPr marR="0" lvl="5" algn="ctr" rtl="0">
              <a:lnSpc>
                <a:spcPct val="90000"/>
              </a:lnSpc>
              <a:spcBef>
                <a:spcPts val="500"/>
              </a:spcBef>
              <a:spcAft>
                <a:spcPts val="0"/>
              </a:spcAft>
              <a:buClr>
                <a:srgbClr val="F088AF"/>
              </a:buClr>
              <a:buSzPts val="1800"/>
              <a:buFont typeface="Arial"/>
              <a:buNone/>
              <a:defRPr sz="1800" b="0" i="0" u="none" strike="noStrike" cap="none">
                <a:solidFill>
                  <a:srgbClr val="F088AF"/>
                </a:solidFill>
                <a:latin typeface="Calibri"/>
                <a:ea typeface="Calibri"/>
                <a:cs typeface="Calibri"/>
                <a:sym typeface="Calibri"/>
              </a:defRPr>
            </a:lvl6pPr>
            <a:lvl7pPr marR="0" lvl="6" algn="ctr" rtl="0">
              <a:lnSpc>
                <a:spcPct val="90000"/>
              </a:lnSpc>
              <a:spcBef>
                <a:spcPts val="500"/>
              </a:spcBef>
              <a:spcAft>
                <a:spcPts val="0"/>
              </a:spcAft>
              <a:buClr>
                <a:srgbClr val="F088AF"/>
              </a:buClr>
              <a:buSzPts val="1800"/>
              <a:buFont typeface="Arial"/>
              <a:buNone/>
              <a:defRPr sz="1800" b="0" i="0" u="none" strike="noStrike" cap="none">
                <a:solidFill>
                  <a:srgbClr val="F088AF"/>
                </a:solidFill>
                <a:latin typeface="Calibri"/>
                <a:ea typeface="Calibri"/>
                <a:cs typeface="Calibri"/>
                <a:sym typeface="Calibri"/>
              </a:defRPr>
            </a:lvl7pPr>
            <a:lvl8pPr marR="0" lvl="7" algn="ctr" rtl="0">
              <a:lnSpc>
                <a:spcPct val="90000"/>
              </a:lnSpc>
              <a:spcBef>
                <a:spcPts val="500"/>
              </a:spcBef>
              <a:spcAft>
                <a:spcPts val="0"/>
              </a:spcAft>
              <a:buClr>
                <a:srgbClr val="F088AF"/>
              </a:buClr>
              <a:buSzPts val="1800"/>
              <a:buFont typeface="Arial"/>
              <a:buNone/>
              <a:defRPr sz="1800" b="0" i="0" u="none" strike="noStrike" cap="none">
                <a:solidFill>
                  <a:srgbClr val="F088AF"/>
                </a:solidFill>
                <a:latin typeface="Calibri"/>
                <a:ea typeface="Calibri"/>
                <a:cs typeface="Calibri"/>
                <a:sym typeface="Calibri"/>
              </a:defRPr>
            </a:lvl8pPr>
            <a:lvl9pPr marR="0" lvl="8" algn="ctr" rtl="0">
              <a:lnSpc>
                <a:spcPct val="90000"/>
              </a:lnSpc>
              <a:spcBef>
                <a:spcPts val="500"/>
              </a:spcBef>
              <a:spcAft>
                <a:spcPts val="0"/>
              </a:spcAft>
              <a:buClr>
                <a:srgbClr val="F088AF"/>
              </a:buClr>
              <a:buSzPts val="1800"/>
              <a:buFont typeface="Arial"/>
              <a:buNone/>
              <a:defRPr sz="1800" b="0" i="0" u="none" strike="noStrike" cap="none">
                <a:solidFill>
                  <a:srgbClr val="F088AF"/>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FFFFFF"/>
              </a:buClr>
              <a:buSzPts val="1600"/>
              <a:buFont typeface="Arial"/>
              <a:buNone/>
              <a:tabLst/>
              <a:defRPr/>
            </a:pPr>
            <a:r>
              <a:rPr kumimoji="0" lang="en-US" sz="2000" b="0" i="0" u="none" strike="noStrike" kern="0" cap="none" spc="0" normalizeH="0" baseline="0" noProof="0" dirty="0">
                <a:ln>
                  <a:noFill/>
                </a:ln>
                <a:solidFill>
                  <a:srgbClr val="333333"/>
                </a:solidFill>
                <a:effectLst/>
                <a:uLnTx/>
                <a:uFillTx/>
                <a:latin typeface="Arial"/>
                <a:cs typeface="Arial"/>
                <a:sym typeface="Arial"/>
              </a:rPr>
              <a:t>Cameron M. Cox, III, MHA, FACMPE</a:t>
            </a:r>
          </a:p>
          <a:p>
            <a:pPr marL="0" marR="0" lvl="0" indent="0" algn="l" defTabSz="914400" rtl="0" eaLnBrk="1" fontAlgn="auto" latinLnBrk="0" hangingPunct="1">
              <a:lnSpc>
                <a:spcPct val="90000"/>
              </a:lnSpc>
              <a:spcBef>
                <a:spcPts val="1000"/>
              </a:spcBef>
              <a:spcAft>
                <a:spcPts val="0"/>
              </a:spcAft>
              <a:buClr>
                <a:srgbClr val="FFFFFF"/>
              </a:buClr>
              <a:buSzPts val="1600"/>
              <a:buFont typeface="Arial"/>
              <a:buNone/>
              <a:tabLst/>
              <a:defRPr/>
            </a:pPr>
            <a:r>
              <a:rPr kumimoji="0" lang="en-US" sz="2000" b="0" i="0" u="none" strike="noStrike" kern="0" cap="none" spc="0" normalizeH="0" baseline="0" noProof="0" dirty="0">
                <a:ln>
                  <a:noFill/>
                </a:ln>
                <a:solidFill>
                  <a:srgbClr val="333333"/>
                </a:solidFill>
                <a:effectLst/>
                <a:uLnTx/>
                <a:uFillTx/>
                <a:latin typeface="Arial"/>
                <a:cs typeface="Arial"/>
                <a:sym typeface="Arial"/>
              </a:rPr>
              <a:t>Coronis Health</a:t>
            </a:r>
          </a:p>
          <a:p>
            <a:pPr marL="0" marR="0" lvl="0" indent="0" algn="l" defTabSz="914400" rtl="0" eaLnBrk="1" fontAlgn="auto" latinLnBrk="0" hangingPunct="1">
              <a:lnSpc>
                <a:spcPct val="90000"/>
              </a:lnSpc>
              <a:spcBef>
                <a:spcPts val="1000"/>
              </a:spcBef>
              <a:spcAft>
                <a:spcPts val="0"/>
              </a:spcAft>
              <a:buClr>
                <a:srgbClr val="FFFFFF"/>
              </a:buClr>
              <a:buSzPts val="1600"/>
              <a:buFont typeface="Arial"/>
              <a:buNone/>
              <a:tabLst/>
              <a:defRPr/>
            </a:pPr>
            <a:r>
              <a:rPr kumimoji="0" lang="en-US" sz="2000" b="0" i="0" u="none" strike="noStrike" kern="0" cap="none" spc="0" normalizeH="0" baseline="0" noProof="0" dirty="0">
                <a:ln>
                  <a:noFill/>
                </a:ln>
                <a:solidFill>
                  <a:srgbClr val="333333"/>
                </a:solidFill>
                <a:effectLst/>
                <a:uLnTx/>
                <a:uFillTx/>
                <a:latin typeface="Arial"/>
                <a:cs typeface="Arial"/>
                <a:sym typeface="Arial"/>
              </a:rPr>
              <a:t>Chapel Hill, NC </a:t>
            </a:r>
          </a:p>
        </p:txBody>
      </p:sp>
    </p:spTree>
    <p:extLst>
      <p:ext uri="{BB962C8B-B14F-4D97-AF65-F5344CB8AC3E}">
        <p14:creationId xmlns:p14="http://schemas.microsoft.com/office/powerpoint/2010/main" val="584732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4F69AF9-6AE6-498C-A691-601F9E901140}"/>
              </a:ext>
            </a:extLst>
          </p:cNvPr>
          <p:cNvSpPr txBox="1">
            <a:spLocks/>
          </p:cNvSpPr>
          <p:nvPr/>
        </p:nvSpPr>
        <p:spPr>
          <a:xfrm>
            <a:off x="2057399" y="611673"/>
            <a:ext cx="7942943" cy="6322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rgbClr val="333333"/>
                </a:solidFill>
                <a:latin typeface="Arial" panose="020B0604020202020204" pitchFamily="34" charset="0"/>
                <a:cs typeface="Arial" panose="020B0604020202020204" pitchFamily="34" charset="0"/>
              </a:rPr>
              <a:t>The Shooting Gallery of Competition</a:t>
            </a:r>
          </a:p>
        </p:txBody>
      </p:sp>
      <p:pic>
        <p:nvPicPr>
          <p:cNvPr id="4" name="Picture 3">
            <a:extLst>
              <a:ext uri="{FF2B5EF4-FFF2-40B4-BE49-F238E27FC236}">
                <a16:creationId xmlns:a16="http://schemas.microsoft.com/office/drawing/2014/main" id="{E06C5A79-7E79-41CD-9484-50116D08AD39}"/>
              </a:ext>
            </a:extLst>
          </p:cNvPr>
          <p:cNvPicPr>
            <a:picLocks noChangeAspect="1"/>
          </p:cNvPicPr>
          <p:nvPr/>
        </p:nvPicPr>
        <p:blipFill>
          <a:blip r:embed="rId2"/>
          <a:stretch>
            <a:fillRect/>
          </a:stretch>
        </p:blipFill>
        <p:spPr>
          <a:xfrm>
            <a:off x="2976838" y="1412735"/>
            <a:ext cx="5905905" cy="4833592"/>
          </a:xfrm>
          <a:prstGeom prst="rect">
            <a:avLst/>
          </a:prstGeom>
        </p:spPr>
      </p:pic>
      <p:sp>
        <p:nvSpPr>
          <p:cNvPr id="5" name="Thought Bubble: Cloud 4">
            <a:extLst>
              <a:ext uri="{FF2B5EF4-FFF2-40B4-BE49-F238E27FC236}">
                <a16:creationId xmlns:a16="http://schemas.microsoft.com/office/drawing/2014/main" id="{DA73111E-7F5D-4F7E-8A58-D4DEDBA611D2}"/>
              </a:ext>
            </a:extLst>
          </p:cNvPr>
          <p:cNvSpPr/>
          <p:nvPr/>
        </p:nvSpPr>
        <p:spPr>
          <a:xfrm>
            <a:off x="4734296" y="1315607"/>
            <a:ext cx="1290009" cy="542297"/>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Urgent Cares</a:t>
            </a:r>
          </a:p>
        </p:txBody>
      </p:sp>
      <p:sp>
        <p:nvSpPr>
          <p:cNvPr id="6" name="Thought Bubble: Cloud 5">
            <a:extLst>
              <a:ext uri="{FF2B5EF4-FFF2-40B4-BE49-F238E27FC236}">
                <a16:creationId xmlns:a16="http://schemas.microsoft.com/office/drawing/2014/main" id="{2D3700AE-B4A8-422E-B54F-B6C03C8FBF80}"/>
              </a:ext>
            </a:extLst>
          </p:cNvPr>
          <p:cNvSpPr/>
          <p:nvPr/>
        </p:nvSpPr>
        <p:spPr>
          <a:xfrm>
            <a:off x="8438077" y="3827899"/>
            <a:ext cx="1366323" cy="747712"/>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Tele-</a:t>
            </a:r>
          </a:p>
          <a:p>
            <a:pPr algn="ctr"/>
            <a:r>
              <a:rPr lang="en-US" sz="1400" dirty="0"/>
              <a:t>medicine</a:t>
            </a:r>
          </a:p>
        </p:txBody>
      </p:sp>
      <p:sp>
        <p:nvSpPr>
          <p:cNvPr id="7" name="Speech Bubble: Rectangle 6">
            <a:extLst>
              <a:ext uri="{FF2B5EF4-FFF2-40B4-BE49-F238E27FC236}">
                <a16:creationId xmlns:a16="http://schemas.microsoft.com/office/drawing/2014/main" id="{B08EC6A6-3D52-408D-BA03-A64438FEA098}"/>
              </a:ext>
            </a:extLst>
          </p:cNvPr>
          <p:cNvSpPr/>
          <p:nvPr/>
        </p:nvSpPr>
        <p:spPr>
          <a:xfrm>
            <a:off x="2600697" y="4354372"/>
            <a:ext cx="690195" cy="879178"/>
          </a:xfrm>
          <a:prstGeom prst="wedgeRect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Mega</a:t>
            </a:r>
          </a:p>
          <a:p>
            <a:pPr algn="ctr"/>
            <a:r>
              <a:rPr lang="en-US" sz="1400" dirty="0"/>
              <a:t>Groups</a:t>
            </a:r>
          </a:p>
        </p:txBody>
      </p:sp>
      <p:sp>
        <p:nvSpPr>
          <p:cNvPr id="8" name="Speech Bubble: Rectangle with Corners Rounded 7">
            <a:extLst>
              <a:ext uri="{FF2B5EF4-FFF2-40B4-BE49-F238E27FC236}">
                <a16:creationId xmlns:a16="http://schemas.microsoft.com/office/drawing/2014/main" id="{D2D55525-EDC4-44A3-BBE6-B258E0F8D181}"/>
              </a:ext>
            </a:extLst>
          </p:cNvPr>
          <p:cNvSpPr/>
          <p:nvPr/>
        </p:nvSpPr>
        <p:spPr>
          <a:xfrm>
            <a:off x="6443023" y="2904262"/>
            <a:ext cx="1035294" cy="451914"/>
          </a:xfrm>
          <a:prstGeom prst="wedgeRoundRect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Health Systems</a:t>
            </a:r>
          </a:p>
        </p:txBody>
      </p:sp>
      <p:sp>
        <p:nvSpPr>
          <p:cNvPr id="9" name="Speech Bubble: Oval 8">
            <a:extLst>
              <a:ext uri="{FF2B5EF4-FFF2-40B4-BE49-F238E27FC236}">
                <a16:creationId xmlns:a16="http://schemas.microsoft.com/office/drawing/2014/main" id="{7D23A9E1-85FB-4D49-B2F4-665F2804CDD1}"/>
              </a:ext>
            </a:extLst>
          </p:cNvPr>
          <p:cNvSpPr/>
          <p:nvPr/>
        </p:nvSpPr>
        <p:spPr>
          <a:xfrm>
            <a:off x="8511969" y="1541320"/>
            <a:ext cx="1092810" cy="637302"/>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Retail Clinics</a:t>
            </a:r>
          </a:p>
        </p:txBody>
      </p:sp>
    </p:spTree>
    <p:extLst>
      <p:ext uri="{BB962C8B-B14F-4D97-AF65-F5344CB8AC3E}">
        <p14:creationId xmlns:p14="http://schemas.microsoft.com/office/powerpoint/2010/main" val="2479820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CA1FE6-02BA-44F4-B357-99BF65078F2E}"/>
              </a:ext>
            </a:extLst>
          </p:cNvPr>
          <p:cNvSpPr txBox="1">
            <a:spLocks/>
          </p:cNvSpPr>
          <p:nvPr/>
        </p:nvSpPr>
        <p:spPr>
          <a:xfrm>
            <a:off x="2057400" y="611673"/>
            <a:ext cx="9437914" cy="6322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rgbClr val="333333"/>
                </a:solidFill>
                <a:latin typeface="Arial" panose="020B0604020202020204" pitchFamily="34" charset="0"/>
                <a:cs typeface="Arial" panose="020B0604020202020204" pitchFamily="34" charset="0"/>
              </a:rPr>
              <a:t>New World Order – Healthcare is a Business</a:t>
            </a:r>
          </a:p>
        </p:txBody>
      </p:sp>
      <p:pic>
        <p:nvPicPr>
          <p:cNvPr id="4" name="Picture 2" descr="Flat-lay Photography of Macbook Pro Beside Paper">
            <a:extLst>
              <a:ext uri="{FF2B5EF4-FFF2-40B4-BE49-F238E27FC236}">
                <a16:creationId xmlns:a16="http://schemas.microsoft.com/office/drawing/2014/main" id="{87374F6E-3D2D-424C-8D16-826718F0A4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8470" y="1304925"/>
            <a:ext cx="4377174" cy="28581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erson Writing On Notebook">
            <a:extLst>
              <a:ext uri="{FF2B5EF4-FFF2-40B4-BE49-F238E27FC236}">
                <a16:creationId xmlns:a16="http://schemas.microsoft.com/office/drawing/2014/main" id="{5B78710D-A5D4-45AA-9346-17DD8B103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5644" y="1304925"/>
            <a:ext cx="5796986" cy="38409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Time for Change Sign With Led Light">
            <a:extLst>
              <a:ext uri="{FF2B5EF4-FFF2-40B4-BE49-F238E27FC236}">
                <a16:creationId xmlns:a16="http://schemas.microsoft.com/office/drawing/2014/main" id="{8DC3EF67-5B55-46B0-A4CA-4D2DF592B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6522" y="4066312"/>
            <a:ext cx="4958243" cy="2791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898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BDE387-BFFD-4172-9708-F8DC0237BC66}"/>
              </a:ext>
            </a:extLst>
          </p:cNvPr>
          <p:cNvSpPr txBox="1">
            <a:spLocks/>
          </p:cNvSpPr>
          <p:nvPr/>
        </p:nvSpPr>
        <p:spPr bwMode="auto">
          <a:xfrm>
            <a:off x="3602610" y="2226900"/>
            <a:ext cx="6555469" cy="82125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defTabSz="457200" rtl="0" eaLnBrk="0" fontAlgn="base" hangingPunct="0">
              <a:spcBef>
                <a:spcPct val="0"/>
              </a:spcBef>
              <a:spcAft>
                <a:spcPct val="0"/>
              </a:spcAft>
              <a:defRPr sz="3800" b="1" kern="1200" cap="none">
                <a:solidFill>
                  <a:srgbClr val="FFFFFF"/>
                </a:solidFill>
                <a:latin typeface="+mj-lt"/>
                <a:ea typeface="Geneva" pitchFamily="-111" charset="-128"/>
                <a:cs typeface="Geneva" pitchFamily="-111" charset="-128"/>
              </a:defRPr>
            </a:lvl1pPr>
            <a:lvl2pPr algn="l" defTabSz="457200" rtl="0" eaLnBrk="0" fontAlgn="base" hangingPunct="0">
              <a:spcBef>
                <a:spcPct val="0"/>
              </a:spcBef>
              <a:spcAft>
                <a:spcPct val="0"/>
              </a:spcAft>
              <a:defRPr sz="3400" b="1">
                <a:solidFill>
                  <a:schemeClr val="tx2"/>
                </a:solidFill>
                <a:latin typeface="Arial" pitchFamily="-111" charset="0"/>
                <a:ea typeface="Geneva" pitchFamily="-111" charset="-128"/>
                <a:cs typeface="Geneva" pitchFamily="-111" charset="-128"/>
              </a:defRPr>
            </a:lvl2pPr>
            <a:lvl3pPr algn="l" defTabSz="457200" rtl="0" eaLnBrk="0" fontAlgn="base" hangingPunct="0">
              <a:spcBef>
                <a:spcPct val="0"/>
              </a:spcBef>
              <a:spcAft>
                <a:spcPct val="0"/>
              </a:spcAft>
              <a:defRPr sz="3400" b="1">
                <a:solidFill>
                  <a:schemeClr val="tx2"/>
                </a:solidFill>
                <a:latin typeface="Arial" pitchFamily="-111" charset="0"/>
                <a:ea typeface="Geneva" pitchFamily="-111" charset="-128"/>
                <a:cs typeface="Geneva" pitchFamily="-111" charset="-128"/>
              </a:defRPr>
            </a:lvl3pPr>
            <a:lvl4pPr algn="l" defTabSz="457200" rtl="0" eaLnBrk="0" fontAlgn="base" hangingPunct="0">
              <a:spcBef>
                <a:spcPct val="0"/>
              </a:spcBef>
              <a:spcAft>
                <a:spcPct val="0"/>
              </a:spcAft>
              <a:defRPr sz="3400" b="1">
                <a:solidFill>
                  <a:schemeClr val="tx2"/>
                </a:solidFill>
                <a:latin typeface="Arial" pitchFamily="-111" charset="0"/>
                <a:ea typeface="Geneva" pitchFamily="-111" charset="-128"/>
                <a:cs typeface="Geneva" pitchFamily="-111" charset="-128"/>
              </a:defRPr>
            </a:lvl4pPr>
            <a:lvl5pPr algn="l" defTabSz="457200" rtl="0" eaLnBrk="0" fontAlgn="base" hangingPunct="0">
              <a:spcBef>
                <a:spcPct val="0"/>
              </a:spcBef>
              <a:spcAft>
                <a:spcPct val="0"/>
              </a:spcAft>
              <a:defRPr sz="3400" b="1">
                <a:solidFill>
                  <a:schemeClr val="tx2"/>
                </a:solidFill>
                <a:latin typeface="Arial" pitchFamily="-111" charset="0"/>
                <a:ea typeface="Geneva" pitchFamily="-111" charset="-128"/>
                <a:cs typeface="Geneva" pitchFamily="-111" charset="-128"/>
              </a:defRPr>
            </a:lvl5pPr>
            <a:lvl6pPr marL="457200" algn="ctr" defTabSz="457200" rtl="0" eaLnBrk="1" fontAlgn="base" hangingPunct="1">
              <a:spcBef>
                <a:spcPct val="0"/>
              </a:spcBef>
              <a:spcAft>
                <a:spcPct val="0"/>
              </a:spcAft>
              <a:defRPr sz="4400">
                <a:solidFill>
                  <a:schemeClr val="tx1"/>
                </a:solidFill>
                <a:latin typeface="Arial" pitchFamily="-111" charset="0"/>
                <a:ea typeface="Geneva" pitchFamily="-111" charset="-128"/>
                <a:cs typeface="Geneva" pitchFamily="-111" charset="-128"/>
              </a:defRPr>
            </a:lvl6pPr>
            <a:lvl7pPr marL="914400" algn="ctr" defTabSz="457200" rtl="0" eaLnBrk="1" fontAlgn="base" hangingPunct="1">
              <a:spcBef>
                <a:spcPct val="0"/>
              </a:spcBef>
              <a:spcAft>
                <a:spcPct val="0"/>
              </a:spcAft>
              <a:defRPr sz="4400">
                <a:solidFill>
                  <a:schemeClr val="tx1"/>
                </a:solidFill>
                <a:latin typeface="Arial" pitchFamily="-111" charset="0"/>
                <a:ea typeface="Geneva" pitchFamily="-111" charset="-128"/>
                <a:cs typeface="Geneva" pitchFamily="-111" charset="-128"/>
              </a:defRPr>
            </a:lvl7pPr>
            <a:lvl8pPr marL="1371600" algn="ctr" defTabSz="457200" rtl="0" eaLnBrk="1" fontAlgn="base" hangingPunct="1">
              <a:spcBef>
                <a:spcPct val="0"/>
              </a:spcBef>
              <a:spcAft>
                <a:spcPct val="0"/>
              </a:spcAft>
              <a:defRPr sz="4400">
                <a:solidFill>
                  <a:schemeClr val="tx1"/>
                </a:solidFill>
                <a:latin typeface="Arial" pitchFamily="-111" charset="0"/>
                <a:ea typeface="Geneva" pitchFamily="-111" charset="-128"/>
                <a:cs typeface="Geneva" pitchFamily="-111" charset="-128"/>
              </a:defRPr>
            </a:lvl8pPr>
            <a:lvl9pPr marL="1828800" algn="ctr" defTabSz="457200" rtl="0" eaLnBrk="1" fontAlgn="base" hangingPunct="1">
              <a:spcBef>
                <a:spcPct val="0"/>
              </a:spcBef>
              <a:spcAft>
                <a:spcPct val="0"/>
              </a:spcAft>
              <a:defRPr sz="4400">
                <a:solidFill>
                  <a:schemeClr val="tx1"/>
                </a:solidFill>
                <a:latin typeface="Arial" pitchFamily="-111" charset="0"/>
                <a:ea typeface="Geneva" pitchFamily="-111" charset="-128"/>
                <a:cs typeface="Geneva" pitchFamily="-111" charset="-128"/>
              </a:defRPr>
            </a:lvl9pPr>
          </a:lstStyle>
          <a:p>
            <a:pPr lvl="0">
              <a:defRPr/>
            </a:pPr>
            <a:r>
              <a:rPr lang="en-US" dirty="0">
                <a:solidFill>
                  <a:srgbClr val="333333"/>
                </a:solidFill>
                <a:latin typeface="Arial"/>
              </a:rPr>
              <a:t>So, let’s MAKE it happen!</a:t>
            </a:r>
          </a:p>
        </p:txBody>
      </p:sp>
    </p:spTree>
    <p:extLst>
      <p:ext uri="{BB962C8B-B14F-4D97-AF65-F5344CB8AC3E}">
        <p14:creationId xmlns:p14="http://schemas.microsoft.com/office/powerpoint/2010/main" val="631472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CA1FE6-02BA-44F4-B357-99BF65078F2E}"/>
              </a:ext>
            </a:extLst>
          </p:cNvPr>
          <p:cNvSpPr txBox="1">
            <a:spLocks/>
          </p:cNvSpPr>
          <p:nvPr/>
        </p:nvSpPr>
        <p:spPr>
          <a:xfrm>
            <a:off x="2057400" y="611673"/>
            <a:ext cx="4957482" cy="6322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rgbClr val="333333"/>
                </a:solidFill>
                <a:latin typeface="Arial" panose="020B0604020202020204" pitchFamily="34" charset="0"/>
                <a:cs typeface="Arial" panose="020B0604020202020204" pitchFamily="34" charset="0"/>
              </a:rPr>
              <a:t>M is for Motivation</a:t>
            </a:r>
          </a:p>
        </p:txBody>
      </p:sp>
      <p:pic>
        <p:nvPicPr>
          <p:cNvPr id="4" name="Picture 3">
            <a:extLst>
              <a:ext uri="{FF2B5EF4-FFF2-40B4-BE49-F238E27FC236}">
                <a16:creationId xmlns:a16="http://schemas.microsoft.com/office/drawing/2014/main" id="{C7CC2AFC-E975-4817-86D2-E9A942D42628}"/>
              </a:ext>
            </a:extLst>
          </p:cNvPr>
          <p:cNvPicPr>
            <a:picLocks noChangeAspect="1"/>
          </p:cNvPicPr>
          <p:nvPr/>
        </p:nvPicPr>
        <p:blipFill>
          <a:blip r:embed="rId2"/>
          <a:stretch>
            <a:fillRect/>
          </a:stretch>
        </p:blipFill>
        <p:spPr>
          <a:xfrm>
            <a:off x="6238875" y="1593911"/>
            <a:ext cx="5865974" cy="3882963"/>
          </a:xfrm>
          <a:prstGeom prst="rect">
            <a:avLst/>
          </a:prstGeom>
        </p:spPr>
      </p:pic>
      <p:pic>
        <p:nvPicPr>
          <p:cNvPr id="5" name="Picture 4">
            <a:extLst>
              <a:ext uri="{FF2B5EF4-FFF2-40B4-BE49-F238E27FC236}">
                <a16:creationId xmlns:a16="http://schemas.microsoft.com/office/drawing/2014/main" id="{07BC5C74-D4A9-415A-9785-16BF879EAD2B}"/>
              </a:ext>
            </a:extLst>
          </p:cNvPr>
          <p:cNvPicPr>
            <a:picLocks noChangeAspect="1"/>
          </p:cNvPicPr>
          <p:nvPr/>
        </p:nvPicPr>
        <p:blipFill>
          <a:blip r:embed="rId3"/>
          <a:stretch>
            <a:fillRect/>
          </a:stretch>
        </p:blipFill>
        <p:spPr>
          <a:xfrm>
            <a:off x="163181" y="1593911"/>
            <a:ext cx="5932820" cy="3882963"/>
          </a:xfrm>
          <a:prstGeom prst="rect">
            <a:avLst/>
          </a:prstGeom>
        </p:spPr>
      </p:pic>
    </p:spTree>
    <p:extLst>
      <p:ext uri="{BB962C8B-B14F-4D97-AF65-F5344CB8AC3E}">
        <p14:creationId xmlns:p14="http://schemas.microsoft.com/office/powerpoint/2010/main" val="2302466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CA1FE6-02BA-44F4-B357-99BF65078F2E}"/>
              </a:ext>
            </a:extLst>
          </p:cNvPr>
          <p:cNvSpPr txBox="1">
            <a:spLocks/>
          </p:cNvSpPr>
          <p:nvPr/>
        </p:nvSpPr>
        <p:spPr>
          <a:xfrm>
            <a:off x="2057400" y="161728"/>
            <a:ext cx="8291286" cy="11010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rgbClr val="333333"/>
                </a:solidFill>
                <a:latin typeface="Arial" panose="020B0604020202020204" pitchFamily="34" charset="0"/>
                <a:cs typeface="Arial" panose="020B0604020202020204" pitchFamily="34" charset="0"/>
              </a:rPr>
              <a:t>There was a time when getting an MD meant starting a practice…</a:t>
            </a:r>
          </a:p>
        </p:txBody>
      </p:sp>
      <p:sp>
        <p:nvSpPr>
          <p:cNvPr id="5" name="Text Placeholder 7">
            <a:extLst>
              <a:ext uri="{FF2B5EF4-FFF2-40B4-BE49-F238E27FC236}">
                <a16:creationId xmlns:a16="http://schemas.microsoft.com/office/drawing/2014/main" id="{B5DC1109-07C0-4900-A28D-01F82CB66DCB}"/>
              </a:ext>
            </a:extLst>
          </p:cNvPr>
          <p:cNvSpPr txBox="1">
            <a:spLocks/>
          </p:cNvSpPr>
          <p:nvPr/>
        </p:nvSpPr>
        <p:spPr>
          <a:xfrm>
            <a:off x="1811338" y="1262741"/>
            <a:ext cx="8323262" cy="403908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110000"/>
              </a:lnSpc>
              <a:spcBef>
                <a:spcPts val="0"/>
              </a:spcBef>
              <a:spcAft>
                <a:spcPts val="0"/>
              </a:spcAft>
              <a:buClr>
                <a:schemeClr val="dk2"/>
              </a:buClr>
              <a:buSzPts val="2400"/>
              <a:buFont typeface="Arial"/>
              <a:buNone/>
              <a:defRPr sz="24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60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3pPr>
            <a:lvl4pPr marL="1828800" marR="0" lvl="3" indent="-285750" algn="l" rtl="0">
              <a:lnSpc>
                <a:spcPct val="90000"/>
              </a:lnSpc>
              <a:spcBef>
                <a:spcPts val="5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4pPr>
            <a:lvl5pPr marL="2286000" marR="0" lvl="4" indent="-285750" algn="l" rtl="0">
              <a:lnSpc>
                <a:spcPct val="90000"/>
              </a:lnSpc>
              <a:spcBef>
                <a:spcPts val="5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pPr marL="571500" marR="0" lvl="0" indent="-342900" algn="l" defTabSz="914400" rtl="0" eaLnBrk="1" fontAlgn="auto" latinLnBrk="0" hangingPunct="1">
              <a:lnSpc>
                <a:spcPct val="110000"/>
              </a:lnSpc>
              <a:spcBef>
                <a:spcPts val="0"/>
              </a:spcBef>
              <a:spcAft>
                <a:spcPts val="0"/>
              </a:spcAft>
              <a:buClr>
                <a:srgbClr val="000000"/>
              </a:buClr>
              <a:buSzPts val="2400"/>
              <a:buFont typeface="Wingdings" panose="05000000000000000000" pitchFamily="2" charset="2"/>
              <a:buChar char="§"/>
              <a:tabLst/>
              <a:defRPr/>
            </a:pPr>
            <a:r>
              <a:rPr kumimoji="0" lang="en-US"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The concept of acquiring a shingle and hanging outside a building is a bit outdated and certainly more difficult.</a:t>
            </a:r>
          </a:p>
          <a:p>
            <a:pPr marL="571500" marR="0" lvl="0" indent="-342900" algn="l" defTabSz="914400" rtl="0" eaLnBrk="1" fontAlgn="auto" latinLnBrk="0" hangingPunct="1">
              <a:lnSpc>
                <a:spcPct val="150000"/>
              </a:lnSpc>
              <a:spcBef>
                <a:spcPts val="0"/>
              </a:spcBef>
              <a:spcAft>
                <a:spcPts val="0"/>
              </a:spcAft>
              <a:buClr>
                <a:srgbClr val="000000"/>
              </a:buClr>
              <a:buSzPts val="2400"/>
              <a:buFont typeface="Wingdings" panose="05000000000000000000" pitchFamily="2" charset="2"/>
              <a:buChar char="§"/>
              <a:tabLst/>
              <a:defRPr/>
            </a:pPr>
            <a:r>
              <a:rPr kumimoji="0" lang="en-US"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The challenges of patient control continue to be influenced by employers and insurance carriers….seemingly everyone but the patient. </a:t>
            </a:r>
          </a:p>
          <a:p>
            <a:pPr marL="571500" marR="0" lvl="0" indent="-342900" algn="l" defTabSz="914400" rtl="0" eaLnBrk="1" fontAlgn="auto" latinLnBrk="0" hangingPunct="1">
              <a:lnSpc>
                <a:spcPct val="150000"/>
              </a:lnSpc>
              <a:spcBef>
                <a:spcPts val="0"/>
              </a:spcBef>
              <a:spcAft>
                <a:spcPts val="0"/>
              </a:spcAft>
              <a:buClr>
                <a:srgbClr val="000000"/>
              </a:buClr>
              <a:buSzPts val="2400"/>
              <a:buFont typeface="Wingdings" panose="05000000000000000000" pitchFamily="2" charset="2"/>
              <a:buChar char="§"/>
              <a:tabLst/>
              <a:defRPr/>
            </a:pPr>
            <a:r>
              <a:rPr kumimoji="0" lang="en-US"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Starting ANY business has been on a decline</a:t>
            </a:r>
          </a:p>
          <a:p>
            <a:pPr marL="1485900" marR="0" lvl="2" indent="-342900" algn="l" defTabSz="914400" rtl="0" eaLnBrk="1" fontAlgn="auto" latinLnBrk="0" hangingPunct="1">
              <a:lnSpc>
                <a:spcPct val="90000"/>
              </a:lnSpc>
              <a:spcBef>
                <a:spcPts val="500"/>
              </a:spcBef>
              <a:spcAft>
                <a:spcPts val="0"/>
              </a:spcAft>
              <a:buClr>
                <a:srgbClr val="EB0087"/>
              </a:buClr>
              <a:buSzPts val="1000"/>
              <a:buFont typeface="Wingdings" panose="05000000000000000000" pitchFamily="2" charset="2"/>
              <a:buChar char="§"/>
              <a:tabLst/>
              <a:defRPr/>
            </a:pPr>
            <a:endParaRPr kumimoji="0" lang="en-US" sz="2400" b="0" i="0" u="none" strike="noStrike" kern="0" cap="none" spc="0" normalizeH="0" baseline="0" noProof="0" dirty="0">
              <a:ln>
                <a:noFill/>
              </a:ln>
              <a:solidFill>
                <a:srgbClr val="EB0087"/>
              </a:solidFill>
              <a:effectLst/>
              <a:uLnTx/>
              <a:uFillTx/>
              <a:latin typeface="Arial" panose="020B0604020202020204" pitchFamily="34" charset="0"/>
              <a:cs typeface="Arial" panose="020B0604020202020204" pitchFamily="34" charset="0"/>
              <a:sym typeface="Calibri"/>
            </a:endParaRPr>
          </a:p>
          <a:p>
            <a:pPr marL="228600" marR="0" lvl="0" indent="0" algn="l" defTabSz="914400" rtl="0" eaLnBrk="1" fontAlgn="auto" latinLnBrk="0" hangingPunct="1">
              <a:lnSpc>
                <a:spcPct val="110000"/>
              </a:lnSpc>
              <a:spcBef>
                <a:spcPts val="0"/>
              </a:spcBef>
              <a:spcAft>
                <a:spcPts val="0"/>
              </a:spcAft>
              <a:buClr>
                <a:srgbClr val="000000"/>
              </a:buClr>
              <a:buSzPts val="2400"/>
              <a:buFont typeface="Arial"/>
              <a:buNone/>
              <a:tabLst/>
              <a:defRPr/>
            </a:pPr>
            <a:endParaRPr kumimoji="0" lang="en-US"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endParaRPr>
          </a:p>
        </p:txBody>
      </p:sp>
      <p:pic>
        <p:nvPicPr>
          <p:cNvPr id="8" name="Picture 7">
            <a:extLst>
              <a:ext uri="{FF2B5EF4-FFF2-40B4-BE49-F238E27FC236}">
                <a16:creationId xmlns:a16="http://schemas.microsoft.com/office/drawing/2014/main" id="{DEB00B36-7D1D-47A0-B510-A4157AC36769}"/>
              </a:ext>
            </a:extLst>
          </p:cNvPr>
          <p:cNvPicPr>
            <a:picLocks noChangeAspect="1"/>
          </p:cNvPicPr>
          <p:nvPr/>
        </p:nvPicPr>
        <p:blipFill>
          <a:blip r:embed="rId2"/>
          <a:stretch>
            <a:fillRect/>
          </a:stretch>
        </p:blipFill>
        <p:spPr>
          <a:xfrm>
            <a:off x="2861808" y="4405868"/>
            <a:ext cx="6162675" cy="1714500"/>
          </a:xfrm>
          <a:prstGeom prst="rect">
            <a:avLst/>
          </a:prstGeom>
        </p:spPr>
      </p:pic>
      <p:sp>
        <p:nvSpPr>
          <p:cNvPr id="9" name="TextBox 8">
            <a:extLst>
              <a:ext uri="{FF2B5EF4-FFF2-40B4-BE49-F238E27FC236}">
                <a16:creationId xmlns:a16="http://schemas.microsoft.com/office/drawing/2014/main" id="{509414C3-6D73-409F-804B-9C474674D662}"/>
              </a:ext>
            </a:extLst>
          </p:cNvPr>
          <p:cNvSpPr txBox="1"/>
          <p:nvPr/>
        </p:nvSpPr>
        <p:spPr>
          <a:xfrm>
            <a:off x="2861808" y="6120368"/>
            <a:ext cx="5981700" cy="400110"/>
          </a:xfrm>
          <a:prstGeom prst="rect">
            <a:avLst/>
          </a:prstGeom>
          <a:noFill/>
        </p:spPr>
        <p:txBody>
          <a:bodyPr wrap="square" rtlCol="0">
            <a:spAutoFit/>
          </a:bodyPr>
          <a:lstStyle/>
          <a:p>
            <a:pPr>
              <a:buClr>
                <a:srgbClr val="000000"/>
              </a:buClr>
              <a:buFont typeface="Arial"/>
              <a:buNone/>
            </a:pPr>
            <a:r>
              <a:rPr lang="en-US" sz="1000" kern="0" dirty="0">
                <a:solidFill>
                  <a:srgbClr val="000000"/>
                </a:solidFill>
                <a:latin typeface="Arial"/>
                <a:cs typeface="Arial"/>
                <a:sym typeface="Arial"/>
              </a:rPr>
              <a:t>Source:  </a:t>
            </a:r>
            <a:r>
              <a:rPr lang="en-US" sz="1000" kern="0" dirty="0">
                <a:solidFill>
                  <a:srgbClr val="000000"/>
                </a:solidFill>
                <a:latin typeface="Arial"/>
                <a:cs typeface="Arial"/>
                <a:sym typeface="Arial"/>
                <a:hlinkClick r:id="rId3"/>
              </a:rPr>
              <a:t>https://www.inc.com/magazine/201505/leigh%5C-buchanan/the%5C-vanishing%5C-startups%5C-in%5C-decline.html</a:t>
            </a:r>
            <a:endParaRPr lang="en-US" sz="1000" kern="0" dirty="0">
              <a:solidFill>
                <a:srgbClr val="000000"/>
              </a:solidFill>
              <a:latin typeface="Arial"/>
              <a:cs typeface="Arial"/>
              <a:sym typeface="Arial"/>
            </a:endParaRPr>
          </a:p>
        </p:txBody>
      </p:sp>
    </p:spTree>
    <p:extLst>
      <p:ext uri="{BB962C8B-B14F-4D97-AF65-F5344CB8AC3E}">
        <p14:creationId xmlns:p14="http://schemas.microsoft.com/office/powerpoint/2010/main" val="1913187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CA1FE6-02BA-44F4-B357-99BF65078F2E}"/>
              </a:ext>
            </a:extLst>
          </p:cNvPr>
          <p:cNvSpPr txBox="1">
            <a:spLocks/>
          </p:cNvSpPr>
          <p:nvPr/>
        </p:nvSpPr>
        <p:spPr>
          <a:xfrm>
            <a:off x="2057400" y="611673"/>
            <a:ext cx="4957482" cy="6322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rgbClr val="333333"/>
                </a:solidFill>
                <a:latin typeface="Arial" panose="020B0604020202020204" pitchFamily="34" charset="0"/>
                <a:cs typeface="Arial" panose="020B0604020202020204" pitchFamily="34" charset="0"/>
              </a:rPr>
              <a:t>M is for Motivated</a:t>
            </a:r>
          </a:p>
        </p:txBody>
      </p:sp>
      <p:sp>
        <p:nvSpPr>
          <p:cNvPr id="5" name="Text Placeholder 9">
            <a:extLst>
              <a:ext uri="{FF2B5EF4-FFF2-40B4-BE49-F238E27FC236}">
                <a16:creationId xmlns:a16="http://schemas.microsoft.com/office/drawing/2014/main" id="{1162F209-2889-40FB-B197-70D225D0F4B7}"/>
              </a:ext>
            </a:extLst>
          </p:cNvPr>
          <p:cNvSpPr txBox="1">
            <a:spLocks/>
          </p:cNvSpPr>
          <p:nvPr/>
        </p:nvSpPr>
        <p:spPr>
          <a:xfrm>
            <a:off x="1811338" y="1738086"/>
            <a:ext cx="7993062" cy="376282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110000"/>
              </a:lnSpc>
              <a:spcBef>
                <a:spcPts val="0"/>
              </a:spcBef>
              <a:spcAft>
                <a:spcPts val="0"/>
              </a:spcAft>
              <a:buClr>
                <a:schemeClr val="dk2"/>
              </a:buClr>
              <a:buSzPts val="2400"/>
              <a:buFont typeface="Arial"/>
              <a:buNone/>
              <a:defRPr sz="24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60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3pPr>
            <a:lvl4pPr marL="1828800" marR="0" lvl="3" indent="-285750" algn="l" rtl="0">
              <a:lnSpc>
                <a:spcPct val="90000"/>
              </a:lnSpc>
              <a:spcBef>
                <a:spcPts val="5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4pPr>
            <a:lvl5pPr marL="2286000" marR="0" lvl="4" indent="-285750" algn="l" rtl="0">
              <a:lnSpc>
                <a:spcPct val="90000"/>
              </a:lnSpc>
              <a:spcBef>
                <a:spcPts val="5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pPr marL="457200" marR="0" lvl="0" indent="-228600" algn="l" defTabSz="914400" rtl="0" eaLnBrk="1" fontAlgn="auto" latinLnBrk="0" hangingPunct="1">
              <a:lnSpc>
                <a:spcPct val="11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000000"/>
                </a:solidFill>
                <a:effectLst/>
                <a:uLnTx/>
                <a:uFillTx/>
                <a:latin typeface="Calibri"/>
                <a:cs typeface="Calibri"/>
                <a:sym typeface="Calibri"/>
              </a:rPr>
              <a:t>Motivation</a:t>
            </a:r>
            <a:r>
              <a:rPr kumimoji="0" lang="en-US" sz="2400" b="0" i="0" u="none" strike="noStrike" kern="0" cap="none" spc="0" normalizeH="0" baseline="0" noProof="0" dirty="0">
                <a:ln>
                  <a:noFill/>
                </a:ln>
                <a:solidFill>
                  <a:srgbClr val="000000"/>
                </a:solidFill>
                <a:effectLst/>
                <a:uLnTx/>
                <a:uFillTx/>
                <a:latin typeface="Calibri"/>
                <a:cs typeface="Calibri"/>
                <a:sym typeface="Calibri"/>
              </a:rPr>
              <a:t> is an important part of human psychology. It </a:t>
            </a:r>
          </a:p>
          <a:p>
            <a:pPr marL="457200" marR="0" lvl="0" indent="-228600" algn="l" defTabSz="914400" rtl="0" eaLnBrk="1" fontAlgn="auto" latinLnBrk="0" hangingPunct="1">
              <a:lnSpc>
                <a:spcPct val="11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000000"/>
                </a:solidFill>
                <a:effectLst/>
                <a:uLnTx/>
                <a:uFillTx/>
                <a:latin typeface="Calibri"/>
                <a:cs typeface="Calibri"/>
                <a:sym typeface="Calibri"/>
              </a:rPr>
              <a:t>arouses a person to act towards a desired goal.</a:t>
            </a:r>
          </a:p>
          <a:p>
            <a:pPr marL="457200" marR="0" lvl="0" indent="-228600" algn="l" defTabSz="914400" rtl="0" eaLnBrk="1" fontAlgn="auto" latinLnBrk="0" hangingPunct="1">
              <a:lnSpc>
                <a:spcPct val="11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000000"/>
                </a:solidFill>
                <a:effectLst/>
                <a:uLnTx/>
                <a:uFillTx/>
                <a:latin typeface="Calibri"/>
                <a:cs typeface="Calibri"/>
                <a:sym typeface="Calibri"/>
              </a:rPr>
              <a:t> </a:t>
            </a:r>
            <a:r>
              <a:rPr kumimoji="0" lang="en-US" sz="3200" b="1" i="1" u="sng" strike="noStrike" kern="0" cap="none" spc="0" normalizeH="0" baseline="0" noProof="0" dirty="0">
                <a:ln>
                  <a:noFill/>
                </a:ln>
                <a:solidFill>
                  <a:srgbClr val="00AAE5"/>
                </a:solidFill>
                <a:effectLst/>
                <a:uLnTx/>
                <a:uFillTx/>
                <a:latin typeface="Calibri"/>
                <a:cs typeface="Calibri"/>
                <a:sym typeface="Calibri"/>
              </a:rPr>
              <a:t>It is a driving force which promotes action.</a:t>
            </a:r>
            <a:r>
              <a:rPr kumimoji="0" lang="en-US" sz="3200" b="1" i="0" u="none" strike="noStrike" kern="0" cap="none" spc="0" normalizeH="0" baseline="0" noProof="0" dirty="0">
                <a:ln>
                  <a:noFill/>
                </a:ln>
                <a:solidFill>
                  <a:srgbClr val="00AAE5"/>
                </a:solidFill>
                <a:effectLst/>
                <a:uLnTx/>
                <a:uFillTx/>
                <a:latin typeface="Calibri"/>
                <a:cs typeface="Calibri"/>
                <a:sym typeface="Calibri"/>
              </a:rPr>
              <a:t> </a:t>
            </a:r>
          </a:p>
          <a:p>
            <a:pPr marL="457200" marR="0" lvl="0" indent="-228600" algn="l" defTabSz="914400" rtl="0" eaLnBrk="1" fontAlgn="auto" latinLnBrk="0" hangingPunct="1">
              <a:lnSpc>
                <a:spcPct val="11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000000"/>
                </a:solidFill>
                <a:effectLst/>
                <a:uLnTx/>
                <a:uFillTx/>
                <a:latin typeface="Calibri"/>
                <a:cs typeface="Calibri"/>
                <a:sym typeface="Calibri"/>
              </a:rPr>
              <a:t>For example, hunger is a </a:t>
            </a:r>
            <a:r>
              <a:rPr kumimoji="0" lang="en-US" sz="2400" b="1" i="0" u="none" strike="noStrike" kern="0" cap="none" spc="0" normalizeH="0" baseline="0" noProof="0" dirty="0">
                <a:ln>
                  <a:noFill/>
                </a:ln>
                <a:solidFill>
                  <a:srgbClr val="000000"/>
                </a:solidFill>
                <a:effectLst/>
                <a:uLnTx/>
                <a:uFillTx/>
                <a:latin typeface="Calibri"/>
                <a:cs typeface="Calibri"/>
                <a:sym typeface="Calibri"/>
              </a:rPr>
              <a:t>motivation</a:t>
            </a:r>
            <a:r>
              <a:rPr kumimoji="0" lang="en-US" sz="2400" b="0" i="0" u="none" strike="noStrike" kern="0" cap="none" spc="0" normalizeH="0" baseline="0" noProof="0" dirty="0">
                <a:ln>
                  <a:noFill/>
                </a:ln>
                <a:solidFill>
                  <a:srgbClr val="000000"/>
                </a:solidFill>
                <a:effectLst/>
                <a:uLnTx/>
                <a:uFillTx/>
                <a:latin typeface="Calibri"/>
                <a:cs typeface="Calibri"/>
                <a:sym typeface="Calibri"/>
              </a:rPr>
              <a:t> which causes a desire to </a:t>
            </a:r>
          </a:p>
          <a:p>
            <a:pPr marL="457200" marR="0" lvl="0" indent="-228600" algn="l" defTabSz="914400" rtl="0" eaLnBrk="1" fontAlgn="auto" latinLnBrk="0" hangingPunct="1">
              <a:lnSpc>
                <a:spcPct val="11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000000"/>
                </a:solidFill>
                <a:effectLst/>
                <a:uLnTx/>
                <a:uFillTx/>
                <a:latin typeface="Calibri"/>
                <a:cs typeface="Calibri"/>
                <a:sym typeface="Calibri"/>
              </a:rPr>
              <a:t>eat. ... </a:t>
            </a:r>
            <a:r>
              <a:rPr kumimoji="0" lang="en-US" sz="2400" b="1" i="0" u="none" strike="noStrike" kern="0" cap="none" spc="0" normalizeH="0" baseline="0" noProof="0" dirty="0">
                <a:ln>
                  <a:noFill/>
                </a:ln>
                <a:solidFill>
                  <a:srgbClr val="000000"/>
                </a:solidFill>
                <a:effectLst/>
                <a:uLnTx/>
                <a:uFillTx/>
                <a:latin typeface="Calibri"/>
                <a:cs typeface="Calibri"/>
                <a:sym typeface="Calibri"/>
              </a:rPr>
              <a:t>Motivation</a:t>
            </a:r>
            <a:r>
              <a:rPr kumimoji="0" lang="en-US" sz="2400" b="0" i="0" u="none" strike="noStrike" kern="0" cap="none" spc="0" normalizeH="0" baseline="0" noProof="0" dirty="0">
                <a:ln>
                  <a:noFill/>
                </a:ln>
                <a:solidFill>
                  <a:srgbClr val="000000"/>
                </a:solidFill>
                <a:effectLst/>
                <a:uLnTx/>
                <a:uFillTx/>
                <a:latin typeface="Calibri"/>
                <a:cs typeface="Calibri"/>
                <a:sym typeface="Calibri"/>
              </a:rPr>
              <a:t> is the purpose or psychological cause of </a:t>
            </a:r>
          </a:p>
          <a:p>
            <a:pPr marL="457200" marR="0" lvl="0" indent="-228600" algn="l" defTabSz="914400" rtl="0" eaLnBrk="1" fontAlgn="auto" latinLnBrk="0" hangingPunct="1">
              <a:lnSpc>
                <a:spcPct val="11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000000"/>
                </a:solidFill>
                <a:effectLst/>
                <a:uLnTx/>
                <a:uFillTx/>
                <a:latin typeface="Calibri"/>
                <a:cs typeface="Calibri"/>
                <a:sym typeface="Calibri"/>
              </a:rPr>
              <a:t>an action.</a:t>
            </a:r>
          </a:p>
          <a:p>
            <a:pPr marL="457200" marR="0" lvl="0" indent="-228600" algn="l" defTabSz="914400" rtl="0" eaLnBrk="1" fontAlgn="auto" latinLnBrk="0" hangingPunct="1">
              <a:lnSpc>
                <a:spcPct val="110000"/>
              </a:lnSpc>
              <a:spcBef>
                <a:spcPts val="0"/>
              </a:spcBef>
              <a:spcAft>
                <a:spcPts val="0"/>
              </a:spcAft>
              <a:buClr>
                <a:srgbClr val="000000"/>
              </a:buClr>
              <a:buSzPts val="2400"/>
              <a:buFont typeface="Arial"/>
              <a:buNone/>
              <a:tabLst/>
              <a:defRPr/>
            </a:pPr>
            <a:endParaRPr kumimoji="0" lang="en-US" sz="2400" b="0" i="0" u="none" strike="noStrike" kern="0" cap="none" spc="0" normalizeH="0" baseline="0" noProof="0" dirty="0">
              <a:ln>
                <a:noFill/>
              </a:ln>
              <a:solidFill>
                <a:srgbClr val="000000"/>
              </a:solidFill>
              <a:effectLst/>
              <a:uLnTx/>
              <a:uFillTx/>
              <a:latin typeface="Calibri"/>
              <a:cs typeface="Calibri"/>
              <a:sym typeface="Calibri"/>
            </a:endParaRPr>
          </a:p>
          <a:p>
            <a:pPr marL="457200" marR="0" lvl="0" indent="-228600" algn="l" defTabSz="914400" rtl="0" eaLnBrk="1" fontAlgn="auto" latinLnBrk="0" hangingPunct="1">
              <a:lnSpc>
                <a:spcPct val="11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000000"/>
                </a:solidFill>
                <a:effectLst/>
                <a:uLnTx/>
                <a:uFillTx/>
                <a:latin typeface="Calibri"/>
                <a:cs typeface="Calibri"/>
                <a:sym typeface="Calibri"/>
              </a:rPr>
              <a:t>To be </a:t>
            </a:r>
            <a:r>
              <a:rPr kumimoji="0" lang="en-US" sz="2400" b="0" i="0" u="none" strike="noStrike" kern="0" cap="none" spc="0" normalizeH="0" baseline="0" noProof="0" dirty="0">
                <a:ln>
                  <a:noFill/>
                </a:ln>
                <a:solidFill>
                  <a:srgbClr val="00AAE5"/>
                </a:solidFill>
                <a:effectLst/>
                <a:uLnTx/>
                <a:uFillTx/>
                <a:latin typeface="Calibri"/>
                <a:cs typeface="Calibri"/>
                <a:sym typeface="Calibri"/>
              </a:rPr>
              <a:t>motivated</a:t>
            </a:r>
            <a:r>
              <a:rPr kumimoji="0" lang="en-US" sz="2400" b="0" i="0" u="none" strike="noStrike" kern="0" cap="none" spc="0" normalizeH="0" baseline="0" noProof="0" dirty="0">
                <a:ln>
                  <a:noFill/>
                </a:ln>
                <a:solidFill>
                  <a:srgbClr val="000000"/>
                </a:solidFill>
                <a:effectLst/>
                <a:uLnTx/>
                <a:uFillTx/>
                <a:latin typeface="Calibri"/>
                <a:cs typeface="Calibri"/>
                <a:sym typeface="Calibri"/>
              </a:rPr>
              <a:t> is to have </a:t>
            </a:r>
            <a:r>
              <a:rPr kumimoji="0" lang="en-US" sz="2400" b="0" i="0" u="none" strike="noStrike" kern="0" cap="none" spc="0" normalizeH="0" baseline="0" noProof="0" dirty="0">
                <a:ln>
                  <a:noFill/>
                </a:ln>
                <a:solidFill>
                  <a:srgbClr val="00AAE5"/>
                </a:solidFill>
                <a:effectLst/>
                <a:uLnTx/>
                <a:uFillTx/>
                <a:latin typeface="Calibri"/>
                <a:cs typeface="Calibri"/>
                <a:sym typeface="Calibri"/>
              </a:rPr>
              <a:t>purpose</a:t>
            </a:r>
            <a:r>
              <a:rPr kumimoji="0" lang="en-US" sz="2400" b="0" i="0" u="none" strike="noStrike" kern="0" cap="none" spc="0" normalizeH="0" baseline="0" noProof="0" dirty="0">
                <a:ln>
                  <a:noFill/>
                </a:ln>
                <a:solidFill>
                  <a:srgbClr val="000000"/>
                </a:solidFill>
                <a:effectLst/>
                <a:uLnTx/>
                <a:uFillTx/>
                <a:latin typeface="Calibri"/>
                <a:cs typeface="Calibri"/>
                <a:sym typeface="Calibri"/>
              </a:rPr>
              <a:t>.</a:t>
            </a:r>
          </a:p>
        </p:txBody>
      </p:sp>
      <p:sp>
        <p:nvSpPr>
          <p:cNvPr id="6" name="TextBox 5">
            <a:extLst>
              <a:ext uri="{FF2B5EF4-FFF2-40B4-BE49-F238E27FC236}">
                <a16:creationId xmlns:a16="http://schemas.microsoft.com/office/drawing/2014/main" id="{2E8241E2-498A-4795-B199-11B7EB3F3DFE}"/>
              </a:ext>
            </a:extLst>
          </p:cNvPr>
          <p:cNvSpPr txBox="1"/>
          <p:nvPr/>
        </p:nvSpPr>
        <p:spPr>
          <a:xfrm>
            <a:off x="6096000" y="6246327"/>
            <a:ext cx="385394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Source:  </a:t>
            </a:r>
            <a:r>
              <a:rPr lang="en-US" sz="1200" dirty="0">
                <a:latin typeface="Arial" panose="020B0604020202020204" pitchFamily="34" charset="0"/>
                <a:cs typeface="Arial" panose="020B0604020202020204" pitchFamily="34" charset="0"/>
                <a:hlinkClick r:id="rId2"/>
              </a:rPr>
              <a:t>https://simple.m.wikipedia.org/wiki/Motivation</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4127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8D984C-9E17-4588-B7C4-611EC7F30D8A}"/>
              </a:ext>
            </a:extLst>
          </p:cNvPr>
          <p:cNvSpPr txBox="1">
            <a:spLocks/>
          </p:cNvSpPr>
          <p:nvPr/>
        </p:nvSpPr>
        <p:spPr>
          <a:xfrm>
            <a:off x="2057400" y="611673"/>
            <a:ext cx="4957482" cy="6322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rgbClr val="333333"/>
                </a:solidFill>
                <a:latin typeface="Arial" panose="020B0604020202020204" pitchFamily="34" charset="0"/>
                <a:cs typeface="Arial" panose="020B0604020202020204" pitchFamily="34" charset="0"/>
              </a:rPr>
              <a:t>A is for Anticipatory</a:t>
            </a:r>
          </a:p>
        </p:txBody>
      </p:sp>
      <p:pic>
        <p:nvPicPr>
          <p:cNvPr id="4" name="Picture 3">
            <a:extLst>
              <a:ext uri="{FF2B5EF4-FFF2-40B4-BE49-F238E27FC236}">
                <a16:creationId xmlns:a16="http://schemas.microsoft.com/office/drawing/2014/main" id="{3A3EB0C4-6328-432D-8DF0-FDE7A896A279}"/>
              </a:ext>
            </a:extLst>
          </p:cNvPr>
          <p:cNvPicPr>
            <a:picLocks noChangeAspect="1"/>
          </p:cNvPicPr>
          <p:nvPr/>
        </p:nvPicPr>
        <p:blipFill>
          <a:blip r:embed="rId2"/>
          <a:stretch>
            <a:fillRect/>
          </a:stretch>
        </p:blipFill>
        <p:spPr>
          <a:xfrm>
            <a:off x="2100263" y="1304925"/>
            <a:ext cx="7753350" cy="4630257"/>
          </a:xfrm>
          <a:prstGeom prst="rect">
            <a:avLst/>
          </a:prstGeom>
        </p:spPr>
      </p:pic>
    </p:spTree>
    <p:extLst>
      <p:ext uri="{BB962C8B-B14F-4D97-AF65-F5344CB8AC3E}">
        <p14:creationId xmlns:p14="http://schemas.microsoft.com/office/powerpoint/2010/main" val="2389023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8D984C-9E17-4588-B7C4-611EC7F30D8A}"/>
              </a:ext>
            </a:extLst>
          </p:cNvPr>
          <p:cNvSpPr txBox="1">
            <a:spLocks/>
          </p:cNvSpPr>
          <p:nvPr/>
        </p:nvSpPr>
        <p:spPr>
          <a:xfrm>
            <a:off x="2057400" y="611673"/>
            <a:ext cx="8102600" cy="6322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rgbClr val="333333"/>
                </a:solidFill>
                <a:latin typeface="Arial" panose="020B0604020202020204" pitchFamily="34" charset="0"/>
                <a:cs typeface="Arial" panose="020B0604020202020204" pitchFamily="34" charset="0"/>
              </a:rPr>
              <a:t>A bit of a translation needed here… </a:t>
            </a:r>
          </a:p>
        </p:txBody>
      </p:sp>
      <p:sp>
        <p:nvSpPr>
          <p:cNvPr id="5" name="Text Placeholder 2">
            <a:extLst>
              <a:ext uri="{FF2B5EF4-FFF2-40B4-BE49-F238E27FC236}">
                <a16:creationId xmlns:a16="http://schemas.microsoft.com/office/drawing/2014/main" id="{76F97B57-1A9D-4E9E-8291-4B3840CD3261}"/>
              </a:ext>
            </a:extLst>
          </p:cNvPr>
          <p:cNvSpPr txBox="1">
            <a:spLocks/>
          </p:cNvSpPr>
          <p:nvPr/>
        </p:nvSpPr>
        <p:spPr>
          <a:xfrm>
            <a:off x="1811338" y="1578429"/>
            <a:ext cx="7993062" cy="40390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t>….to be anticipatory means to be prepared for what’s next, what’s around the corner, what’s coming down the pipe</a:t>
            </a:r>
          </a:p>
          <a:p>
            <a:endParaRPr lang="en-US" sz="3600" dirty="0"/>
          </a:p>
          <a:p>
            <a:pPr marL="0" indent="0">
              <a:buNone/>
            </a:pPr>
            <a:r>
              <a:rPr lang="en-US" sz="3600" b="1" u="sng" dirty="0">
                <a:solidFill>
                  <a:srgbClr val="00AAE5"/>
                </a:solidFill>
              </a:rPr>
              <a:t>In other words, constantly thinking strategically.</a:t>
            </a:r>
          </a:p>
        </p:txBody>
      </p:sp>
    </p:spTree>
    <p:extLst>
      <p:ext uri="{BB962C8B-B14F-4D97-AF65-F5344CB8AC3E}">
        <p14:creationId xmlns:p14="http://schemas.microsoft.com/office/powerpoint/2010/main" val="412558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EF79696-D682-454E-B0C7-26EED3503C60}"/>
              </a:ext>
            </a:extLst>
          </p:cNvPr>
          <p:cNvSpPr/>
          <p:nvPr/>
        </p:nvSpPr>
        <p:spPr>
          <a:xfrm>
            <a:off x="8234686" y="1892965"/>
            <a:ext cx="3382996" cy="461533"/>
          </a:xfrm>
          <a:prstGeom prst="rect">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itle 1">
            <a:extLst>
              <a:ext uri="{FF2B5EF4-FFF2-40B4-BE49-F238E27FC236}">
                <a16:creationId xmlns:a16="http://schemas.microsoft.com/office/drawing/2014/main" id="{1C868E50-0908-444D-B50B-E13B483CA6C7}"/>
              </a:ext>
            </a:extLst>
          </p:cNvPr>
          <p:cNvSpPr txBox="1">
            <a:spLocks/>
          </p:cNvSpPr>
          <p:nvPr/>
        </p:nvSpPr>
        <p:spPr>
          <a:xfrm>
            <a:off x="2057399" y="611673"/>
            <a:ext cx="6418943" cy="6322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rgbClr val="333333"/>
                </a:solidFill>
                <a:latin typeface="Arial" panose="020B0604020202020204" pitchFamily="34" charset="0"/>
                <a:cs typeface="Arial" panose="020B0604020202020204" pitchFamily="34" charset="0"/>
              </a:rPr>
              <a:t>We’re not exactly like that…</a:t>
            </a:r>
          </a:p>
        </p:txBody>
      </p:sp>
      <p:sp>
        <p:nvSpPr>
          <p:cNvPr id="8" name="Rectangle 7">
            <a:extLst>
              <a:ext uri="{FF2B5EF4-FFF2-40B4-BE49-F238E27FC236}">
                <a16:creationId xmlns:a16="http://schemas.microsoft.com/office/drawing/2014/main" id="{847FEB8A-E2E7-4A2F-8770-4E1F5D32AFD1}"/>
              </a:ext>
            </a:extLst>
          </p:cNvPr>
          <p:cNvSpPr/>
          <p:nvPr/>
        </p:nvSpPr>
        <p:spPr>
          <a:xfrm>
            <a:off x="774401" y="1892966"/>
            <a:ext cx="3382996" cy="461533"/>
          </a:xfrm>
          <a:prstGeom prst="rect">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angle 8">
            <a:extLst>
              <a:ext uri="{FF2B5EF4-FFF2-40B4-BE49-F238E27FC236}">
                <a16:creationId xmlns:a16="http://schemas.microsoft.com/office/drawing/2014/main" id="{94619F7C-665F-4297-9F29-E1CED880EB69}"/>
              </a:ext>
            </a:extLst>
          </p:cNvPr>
          <p:cNvSpPr/>
          <p:nvPr/>
        </p:nvSpPr>
        <p:spPr>
          <a:xfrm>
            <a:off x="4510323" y="1892966"/>
            <a:ext cx="3382996" cy="461533"/>
          </a:xfrm>
          <a:prstGeom prst="rect">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 Placeholder 5">
            <a:extLst>
              <a:ext uri="{FF2B5EF4-FFF2-40B4-BE49-F238E27FC236}">
                <a16:creationId xmlns:a16="http://schemas.microsoft.com/office/drawing/2014/main" id="{0D476F1D-DB4A-4DA9-BDF5-06A1463BB056}"/>
              </a:ext>
            </a:extLst>
          </p:cNvPr>
          <p:cNvSpPr txBox="1">
            <a:spLocks/>
          </p:cNvSpPr>
          <p:nvPr/>
        </p:nvSpPr>
        <p:spPr>
          <a:xfrm>
            <a:off x="1047773" y="1857590"/>
            <a:ext cx="2836247" cy="43801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55600" algn="ctr" rtl="0">
              <a:lnSpc>
                <a:spcPct val="90000"/>
              </a:lnSpc>
              <a:spcBef>
                <a:spcPts val="1000"/>
              </a:spcBef>
              <a:spcAft>
                <a:spcPts val="0"/>
              </a:spcAft>
              <a:buClr>
                <a:schemeClr val="lt1"/>
              </a:buClr>
              <a:buSzPts val="2000"/>
              <a:buFont typeface="Arial"/>
              <a:buChar char="•"/>
              <a:defRPr sz="20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01600" lvl="0" indent="0">
              <a:buClr>
                <a:srgbClr val="FFFFFF"/>
              </a:buClr>
              <a:buNone/>
              <a:defRPr/>
            </a:pPr>
            <a:r>
              <a:rPr lang="en-US" sz="1800" kern="0" dirty="0">
                <a:solidFill>
                  <a:srgbClr val="FFFFFF"/>
                </a:solidFill>
                <a:latin typeface="Arial" panose="020B0604020202020204" pitchFamily="34" charset="0"/>
                <a:cs typeface="Arial" panose="020B0604020202020204" pitchFamily="34" charset="0"/>
              </a:rPr>
              <a:t>What do we do?</a:t>
            </a:r>
          </a:p>
        </p:txBody>
      </p:sp>
      <p:sp>
        <p:nvSpPr>
          <p:cNvPr id="11" name="Text Placeholder 6">
            <a:extLst>
              <a:ext uri="{FF2B5EF4-FFF2-40B4-BE49-F238E27FC236}">
                <a16:creationId xmlns:a16="http://schemas.microsoft.com/office/drawing/2014/main" id="{4FBC0188-9707-43B9-8B1D-4CE5294FBB07}"/>
              </a:ext>
            </a:extLst>
          </p:cNvPr>
          <p:cNvSpPr txBox="1">
            <a:spLocks/>
          </p:cNvSpPr>
          <p:nvPr/>
        </p:nvSpPr>
        <p:spPr>
          <a:xfrm>
            <a:off x="4677876" y="1876688"/>
            <a:ext cx="2836247" cy="438013"/>
          </a:xfrm>
          <a:prstGeom prst="rect">
            <a:avLst/>
          </a:prstGeom>
          <a:noFill/>
          <a:ln>
            <a:noFill/>
          </a:ln>
        </p:spPr>
        <p:txBody>
          <a:bodyPr spcFirstLastPara="1" wrap="square" lIns="91425" tIns="45700" rIns="91425" bIns="45700" anchor="ctr" anchorCtr="0">
            <a:normAutofit fontScale="92500" lnSpcReduction="20000"/>
          </a:bodyPr>
          <a:lstStyle>
            <a:defPPr marR="0" lvl="0" algn="l" rtl="0">
              <a:lnSpc>
                <a:spcPct val="100000"/>
              </a:lnSpc>
              <a:spcBef>
                <a:spcPts val="0"/>
              </a:spcBef>
              <a:spcAft>
                <a:spcPts val="0"/>
              </a:spcAft>
            </a:defPPr>
            <a:lvl1pPr marL="457200" marR="0" lvl="0" indent="-355600" algn="ctr" rtl="0">
              <a:lnSpc>
                <a:spcPct val="90000"/>
              </a:lnSpc>
              <a:spcBef>
                <a:spcPts val="1000"/>
              </a:spcBef>
              <a:spcAft>
                <a:spcPts val="0"/>
              </a:spcAft>
              <a:buClr>
                <a:schemeClr val="lt1"/>
              </a:buClr>
              <a:buSzPts val="2000"/>
              <a:buFont typeface="Arial"/>
              <a:buChar char="•"/>
              <a:defRPr sz="20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01600" lvl="0" indent="0">
              <a:buClr>
                <a:srgbClr val="FFFFFF"/>
              </a:buClr>
              <a:buNone/>
              <a:defRPr/>
            </a:pPr>
            <a:r>
              <a:rPr lang="en-US" kern="0" dirty="0">
                <a:solidFill>
                  <a:srgbClr val="FFFFFF"/>
                </a:solidFill>
                <a:latin typeface="Arial" panose="020B0604020202020204" pitchFamily="34" charset="0"/>
                <a:cs typeface="Arial" panose="020B0604020202020204" pitchFamily="34" charset="0"/>
              </a:rPr>
              <a:t>How do we do it?</a:t>
            </a:r>
          </a:p>
        </p:txBody>
      </p:sp>
      <p:sp>
        <p:nvSpPr>
          <p:cNvPr id="12" name="Text Placeholder 7">
            <a:extLst>
              <a:ext uri="{FF2B5EF4-FFF2-40B4-BE49-F238E27FC236}">
                <a16:creationId xmlns:a16="http://schemas.microsoft.com/office/drawing/2014/main" id="{DEB80F5E-CEE6-46B2-BB4F-D04E89099FFB}"/>
              </a:ext>
            </a:extLst>
          </p:cNvPr>
          <p:cNvSpPr txBox="1">
            <a:spLocks/>
          </p:cNvSpPr>
          <p:nvPr/>
        </p:nvSpPr>
        <p:spPr>
          <a:xfrm>
            <a:off x="8429769" y="1847660"/>
            <a:ext cx="2836247" cy="438013"/>
          </a:xfrm>
          <a:prstGeom prst="rect">
            <a:avLst/>
          </a:prstGeom>
          <a:no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L="457200" marR="0" lvl="0" indent="-355600" algn="ctr" rtl="0">
              <a:lnSpc>
                <a:spcPct val="90000"/>
              </a:lnSpc>
              <a:spcBef>
                <a:spcPts val="1000"/>
              </a:spcBef>
              <a:spcAft>
                <a:spcPts val="0"/>
              </a:spcAft>
              <a:buClr>
                <a:schemeClr val="lt1"/>
              </a:buClr>
              <a:buSzPts val="2000"/>
              <a:buFont typeface="Arial"/>
              <a:buChar char="•"/>
              <a:defRPr sz="20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01600" lvl="0" indent="0">
              <a:buClr>
                <a:srgbClr val="FFFFFF"/>
              </a:buClr>
              <a:buNone/>
              <a:defRPr/>
            </a:pPr>
            <a:r>
              <a:rPr lang="en-US" kern="0" dirty="0">
                <a:solidFill>
                  <a:srgbClr val="FFFFFF"/>
                </a:solidFill>
                <a:latin typeface="Arial" panose="020B0604020202020204" pitchFamily="34" charset="0"/>
                <a:cs typeface="Arial" panose="020B0604020202020204" pitchFamily="34" charset="0"/>
              </a:rPr>
              <a:t>For whom do we excel?</a:t>
            </a:r>
          </a:p>
        </p:txBody>
      </p:sp>
      <p:pic>
        <p:nvPicPr>
          <p:cNvPr id="17" name="Picture 16">
            <a:extLst>
              <a:ext uri="{FF2B5EF4-FFF2-40B4-BE49-F238E27FC236}">
                <a16:creationId xmlns:a16="http://schemas.microsoft.com/office/drawing/2014/main" id="{6771DED7-B414-4C6A-AB2A-36E2CF3F723F}"/>
              </a:ext>
            </a:extLst>
          </p:cNvPr>
          <p:cNvPicPr>
            <a:picLocks noChangeAspect="1"/>
          </p:cNvPicPr>
          <p:nvPr/>
        </p:nvPicPr>
        <p:blipFill>
          <a:blip r:embed="rId2"/>
          <a:stretch>
            <a:fillRect/>
          </a:stretch>
        </p:blipFill>
        <p:spPr>
          <a:xfrm>
            <a:off x="4536778" y="2681253"/>
            <a:ext cx="3279607" cy="2171711"/>
          </a:xfrm>
          <a:prstGeom prst="rect">
            <a:avLst/>
          </a:prstGeom>
        </p:spPr>
      </p:pic>
      <p:pic>
        <p:nvPicPr>
          <p:cNvPr id="18" name="Picture 17">
            <a:extLst>
              <a:ext uri="{FF2B5EF4-FFF2-40B4-BE49-F238E27FC236}">
                <a16:creationId xmlns:a16="http://schemas.microsoft.com/office/drawing/2014/main" id="{3AD20CF1-24D4-4BBF-8052-EB4E9CD48532}"/>
              </a:ext>
            </a:extLst>
          </p:cNvPr>
          <p:cNvPicPr>
            <a:picLocks noChangeAspect="1"/>
          </p:cNvPicPr>
          <p:nvPr/>
        </p:nvPicPr>
        <p:blipFill>
          <a:blip r:embed="rId3"/>
          <a:stretch>
            <a:fillRect/>
          </a:stretch>
        </p:blipFill>
        <p:spPr>
          <a:xfrm>
            <a:off x="8234686" y="2682727"/>
            <a:ext cx="3403482" cy="2170237"/>
          </a:xfrm>
          <a:prstGeom prst="rect">
            <a:avLst/>
          </a:prstGeom>
        </p:spPr>
      </p:pic>
      <p:pic>
        <p:nvPicPr>
          <p:cNvPr id="19" name="Picture 18">
            <a:extLst>
              <a:ext uri="{FF2B5EF4-FFF2-40B4-BE49-F238E27FC236}">
                <a16:creationId xmlns:a16="http://schemas.microsoft.com/office/drawing/2014/main" id="{D7764CD8-848C-48CF-975F-2FE86CA35048}"/>
              </a:ext>
            </a:extLst>
          </p:cNvPr>
          <p:cNvPicPr>
            <a:picLocks noChangeAspect="1"/>
          </p:cNvPicPr>
          <p:nvPr/>
        </p:nvPicPr>
        <p:blipFill>
          <a:blip r:embed="rId4"/>
          <a:stretch>
            <a:fillRect/>
          </a:stretch>
        </p:blipFill>
        <p:spPr>
          <a:xfrm>
            <a:off x="771525" y="2681253"/>
            <a:ext cx="3346953" cy="2171711"/>
          </a:xfrm>
          <a:prstGeom prst="rect">
            <a:avLst/>
          </a:prstGeom>
        </p:spPr>
      </p:pic>
    </p:spTree>
    <p:extLst>
      <p:ext uri="{BB962C8B-B14F-4D97-AF65-F5344CB8AC3E}">
        <p14:creationId xmlns:p14="http://schemas.microsoft.com/office/powerpoint/2010/main" val="1526227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1A79AEC-C247-4C97-B35E-38085B384507}"/>
              </a:ext>
            </a:extLst>
          </p:cNvPr>
          <p:cNvSpPr txBox="1">
            <a:spLocks/>
          </p:cNvSpPr>
          <p:nvPr/>
        </p:nvSpPr>
        <p:spPr>
          <a:xfrm>
            <a:off x="2057399" y="640701"/>
            <a:ext cx="6418943" cy="6322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rgbClr val="333333"/>
                </a:solidFill>
                <a:latin typeface="Arial" panose="020B0604020202020204" pitchFamily="34" charset="0"/>
                <a:cs typeface="Arial" panose="020B0604020202020204" pitchFamily="34" charset="0"/>
              </a:rPr>
              <a:t>K is for Kinetic</a:t>
            </a:r>
          </a:p>
        </p:txBody>
      </p:sp>
      <p:pic>
        <p:nvPicPr>
          <p:cNvPr id="6" name="Picture 5">
            <a:extLst>
              <a:ext uri="{FF2B5EF4-FFF2-40B4-BE49-F238E27FC236}">
                <a16:creationId xmlns:a16="http://schemas.microsoft.com/office/drawing/2014/main" id="{C7DF0922-1378-4232-9C23-E2F55BC3E754}"/>
              </a:ext>
            </a:extLst>
          </p:cNvPr>
          <p:cNvPicPr>
            <a:picLocks noChangeAspect="1"/>
          </p:cNvPicPr>
          <p:nvPr/>
        </p:nvPicPr>
        <p:blipFill>
          <a:blip r:embed="rId2"/>
          <a:stretch>
            <a:fillRect/>
          </a:stretch>
        </p:blipFill>
        <p:spPr>
          <a:xfrm>
            <a:off x="4244247" y="1272993"/>
            <a:ext cx="3628025" cy="5534025"/>
          </a:xfrm>
          <a:prstGeom prst="rect">
            <a:avLst/>
          </a:prstGeom>
        </p:spPr>
      </p:pic>
      <p:pic>
        <p:nvPicPr>
          <p:cNvPr id="7" name="Picture 6">
            <a:extLst>
              <a:ext uri="{FF2B5EF4-FFF2-40B4-BE49-F238E27FC236}">
                <a16:creationId xmlns:a16="http://schemas.microsoft.com/office/drawing/2014/main" id="{6A507EAF-BC60-4DD4-8796-75B74EC5E822}"/>
              </a:ext>
            </a:extLst>
          </p:cNvPr>
          <p:cNvPicPr>
            <a:picLocks noChangeAspect="1"/>
          </p:cNvPicPr>
          <p:nvPr/>
        </p:nvPicPr>
        <p:blipFill>
          <a:blip r:embed="rId3"/>
          <a:stretch>
            <a:fillRect/>
          </a:stretch>
        </p:blipFill>
        <p:spPr>
          <a:xfrm>
            <a:off x="0" y="1537946"/>
            <a:ext cx="4676775" cy="3215081"/>
          </a:xfrm>
          <a:prstGeom prst="rect">
            <a:avLst/>
          </a:prstGeom>
        </p:spPr>
      </p:pic>
      <p:pic>
        <p:nvPicPr>
          <p:cNvPr id="8" name="Picture 7">
            <a:extLst>
              <a:ext uri="{FF2B5EF4-FFF2-40B4-BE49-F238E27FC236}">
                <a16:creationId xmlns:a16="http://schemas.microsoft.com/office/drawing/2014/main" id="{56FAB88D-D9F8-45D9-974C-D5743F26B4EA}"/>
              </a:ext>
            </a:extLst>
          </p:cNvPr>
          <p:cNvPicPr>
            <a:picLocks noChangeAspect="1"/>
          </p:cNvPicPr>
          <p:nvPr/>
        </p:nvPicPr>
        <p:blipFill>
          <a:blip r:embed="rId4"/>
          <a:stretch>
            <a:fillRect/>
          </a:stretch>
        </p:blipFill>
        <p:spPr>
          <a:xfrm>
            <a:off x="7601345" y="1537946"/>
            <a:ext cx="4590655" cy="3215081"/>
          </a:xfrm>
          <a:prstGeom prst="rect">
            <a:avLst/>
          </a:prstGeom>
        </p:spPr>
      </p:pic>
    </p:spTree>
    <p:extLst>
      <p:ext uri="{BB962C8B-B14F-4D97-AF65-F5344CB8AC3E}">
        <p14:creationId xmlns:p14="http://schemas.microsoft.com/office/powerpoint/2010/main" val="3733969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C7CC158-5394-49D8-BB79-83E888DC7DC6}"/>
              </a:ext>
            </a:extLst>
          </p:cNvPr>
          <p:cNvSpPr txBox="1">
            <a:spLocks/>
          </p:cNvSpPr>
          <p:nvPr/>
        </p:nvSpPr>
        <p:spPr>
          <a:xfrm>
            <a:off x="2057400" y="611673"/>
            <a:ext cx="4957482" cy="6322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rgbClr val="333333"/>
                </a:solidFill>
                <a:latin typeface="Arial" panose="020B0604020202020204" pitchFamily="34" charset="0"/>
                <a:cs typeface="Arial" panose="020B0604020202020204" pitchFamily="34" charset="0"/>
              </a:rPr>
              <a:t>Learning Objectives</a:t>
            </a:r>
          </a:p>
        </p:txBody>
      </p:sp>
      <p:sp>
        <p:nvSpPr>
          <p:cNvPr id="5" name="Google Shape;159;p5">
            <a:extLst>
              <a:ext uri="{FF2B5EF4-FFF2-40B4-BE49-F238E27FC236}">
                <a16:creationId xmlns:a16="http://schemas.microsoft.com/office/drawing/2014/main" id="{7526D5C8-211C-46C8-8E2B-E4F672A763D8}"/>
              </a:ext>
            </a:extLst>
          </p:cNvPr>
          <p:cNvSpPr txBox="1">
            <a:spLocks/>
          </p:cNvSpPr>
          <p:nvPr/>
        </p:nvSpPr>
        <p:spPr>
          <a:xfrm>
            <a:off x="2100263" y="1304925"/>
            <a:ext cx="8045223" cy="46627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0"/>
              </a:spcBef>
              <a:spcAft>
                <a:spcPts val="0"/>
              </a:spcAft>
              <a:buClr>
                <a:schemeClr val="dk1"/>
              </a:buClr>
              <a:buSzPts val="2400"/>
              <a:buFont typeface="Arial"/>
              <a:buNone/>
              <a:defRPr sz="24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2"/>
                </a:solidFill>
                <a:latin typeface="Calibri"/>
                <a:ea typeface="Calibri"/>
                <a:cs typeface="Calibri"/>
                <a:sym typeface="Calibri"/>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3pPr>
            <a:lvl4pPr marL="1828800" marR="0" lvl="3" indent="-285750" algn="l" rtl="0">
              <a:lnSpc>
                <a:spcPct val="90000"/>
              </a:lnSpc>
              <a:spcBef>
                <a:spcPts val="5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pPr lvl="0" indent="-457200">
              <a:buClr>
                <a:srgbClr val="00AAE5"/>
              </a:buClr>
              <a:buFont typeface="Arial" panose="020B0604020202020204" pitchFamily="34" charset="0"/>
              <a:buChar char="•"/>
              <a:defRPr/>
            </a:pPr>
            <a:r>
              <a:rPr lang="en-US" sz="3000" kern="0" dirty="0">
                <a:solidFill>
                  <a:srgbClr val="333333"/>
                </a:solidFill>
                <a:latin typeface="Arial" panose="020B0604020202020204" pitchFamily="34" charset="0"/>
                <a:cs typeface="Arial" panose="020B0604020202020204" pitchFamily="34" charset="0"/>
              </a:rPr>
              <a:t>Breakdown the obstacles and challenges for independent practices in the shift to value-based care models</a:t>
            </a:r>
          </a:p>
          <a:p>
            <a:pPr marL="609600" marR="0" lvl="0" indent="-457200" algn="l" defTabSz="914400" rtl="0" eaLnBrk="1" fontAlgn="auto" latinLnBrk="0" hangingPunct="1">
              <a:lnSpc>
                <a:spcPct val="110000"/>
              </a:lnSpc>
              <a:spcBef>
                <a:spcPts val="600"/>
              </a:spcBef>
              <a:spcAft>
                <a:spcPts val="0"/>
              </a:spcAft>
              <a:buClr>
                <a:srgbClr val="00AAE5"/>
              </a:buClr>
              <a:buSzPts val="2400"/>
              <a:buFont typeface="Arial" panose="020B0604020202020204" pitchFamily="34" charset="0"/>
              <a:buChar char="•"/>
              <a:tabLst/>
              <a:defRPr/>
            </a:pPr>
            <a:endParaRPr kumimoji="0" lang="en-US" sz="3000" b="0" i="0" u="none" strike="noStrike" kern="0" cap="none" spc="0" normalizeH="0" baseline="0" noProof="0" dirty="0">
              <a:ln>
                <a:noFill/>
              </a:ln>
              <a:solidFill>
                <a:srgbClr val="333333"/>
              </a:solidFill>
              <a:effectLst/>
              <a:uLnTx/>
              <a:uFillTx/>
              <a:latin typeface="Arial" panose="020B0604020202020204" pitchFamily="34" charset="0"/>
              <a:cs typeface="Arial" panose="020B0604020202020204" pitchFamily="34" charset="0"/>
              <a:sym typeface="Calibri"/>
            </a:endParaRPr>
          </a:p>
          <a:p>
            <a:pPr lvl="0" indent="-457200">
              <a:spcBef>
                <a:spcPts val="600"/>
              </a:spcBef>
              <a:buClr>
                <a:srgbClr val="00AAE5"/>
              </a:buClr>
              <a:buFont typeface="Arial" panose="020B0604020202020204" pitchFamily="34" charset="0"/>
              <a:buChar char="•"/>
              <a:defRPr/>
            </a:pPr>
            <a:r>
              <a:rPr lang="en-US" sz="3000" kern="0" dirty="0">
                <a:solidFill>
                  <a:srgbClr val="333333"/>
                </a:solidFill>
                <a:latin typeface="Arial" panose="020B0604020202020204" pitchFamily="34" charset="0"/>
                <a:cs typeface="Arial" panose="020B0604020202020204" pitchFamily="34" charset="0"/>
              </a:rPr>
              <a:t>Examine four essential areas for running an independent practice business</a:t>
            </a:r>
          </a:p>
          <a:p>
            <a:pPr marL="609600" marR="0" lvl="0" indent="-457200" algn="l" defTabSz="914400" rtl="0" eaLnBrk="1" fontAlgn="auto" latinLnBrk="0" hangingPunct="1">
              <a:lnSpc>
                <a:spcPct val="110000"/>
              </a:lnSpc>
              <a:spcBef>
                <a:spcPts val="600"/>
              </a:spcBef>
              <a:spcAft>
                <a:spcPts val="0"/>
              </a:spcAft>
              <a:buClr>
                <a:srgbClr val="00AAE5"/>
              </a:buClr>
              <a:buSzPts val="2400"/>
              <a:buFont typeface="Arial" panose="020B0604020202020204" pitchFamily="34" charset="0"/>
              <a:buChar char="•"/>
              <a:tabLst/>
              <a:defRPr/>
            </a:pPr>
            <a:endParaRPr kumimoji="0" lang="en-US" sz="3000" b="0" i="0" u="none" strike="noStrike" kern="0" cap="none" spc="0" normalizeH="0" baseline="0" noProof="0" dirty="0">
              <a:ln>
                <a:noFill/>
              </a:ln>
              <a:solidFill>
                <a:srgbClr val="333333"/>
              </a:solidFill>
              <a:effectLst/>
              <a:uLnTx/>
              <a:uFillTx/>
              <a:latin typeface="Arial" panose="020B0604020202020204" pitchFamily="34" charset="0"/>
              <a:cs typeface="Arial" panose="020B0604020202020204" pitchFamily="34" charset="0"/>
              <a:sym typeface="Calibri"/>
            </a:endParaRPr>
          </a:p>
          <a:p>
            <a:pPr lvl="0" indent="-457200">
              <a:spcBef>
                <a:spcPts val="600"/>
              </a:spcBef>
              <a:buClr>
                <a:srgbClr val="00AAE5"/>
              </a:buClr>
              <a:buFont typeface="Arial" panose="020B0604020202020204" pitchFamily="34" charset="0"/>
              <a:buChar char="•"/>
              <a:defRPr/>
            </a:pPr>
            <a:r>
              <a:rPr lang="en-US" sz="3000" kern="0" dirty="0">
                <a:solidFill>
                  <a:srgbClr val="333333"/>
                </a:solidFill>
                <a:latin typeface="Arial" panose="020B0604020202020204" pitchFamily="34" charset="0"/>
                <a:cs typeface="Arial" panose="020B0604020202020204" pitchFamily="34" charset="0"/>
              </a:rPr>
              <a:t>Compare new strategies to address significant issues in your practice</a:t>
            </a:r>
          </a:p>
        </p:txBody>
      </p:sp>
    </p:spTree>
    <p:extLst>
      <p:ext uri="{BB962C8B-B14F-4D97-AF65-F5344CB8AC3E}">
        <p14:creationId xmlns:p14="http://schemas.microsoft.com/office/powerpoint/2010/main" val="3353900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982EC-6783-4F6A-A843-9458304497F6}"/>
              </a:ext>
            </a:extLst>
          </p:cNvPr>
          <p:cNvSpPr txBox="1">
            <a:spLocks/>
          </p:cNvSpPr>
          <p:nvPr/>
        </p:nvSpPr>
        <p:spPr>
          <a:xfrm>
            <a:off x="2057399" y="655215"/>
            <a:ext cx="6709229" cy="6322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rgbClr val="333333"/>
                </a:solidFill>
                <a:latin typeface="Arial" panose="020B0604020202020204" pitchFamily="34" charset="0"/>
                <a:cs typeface="Arial" panose="020B0604020202020204" pitchFamily="34" charset="0"/>
              </a:rPr>
              <a:t>A constant state of motion…</a:t>
            </a:r>
          </a:p>
        </p:txBody>
      </p:sp>
      <p:sp>
        <p:nvSpPr>
          <p:cNvPr id="4" name="Google Shape;159;p5">
            <a:extLst>
              <a:ext uri="{FF2B5EF4-FFF2-40B4-BE49-F238E27FC236}">
                <a16:creationId xmlns:a16="http://schemas.microsoft.com/office/drawing/2014/main" id="{00A0562E-68FD-4698-A5FE-BFC4F0FB7C99}"/>
              </a:ext>
            </a:extLst>
          </p:cNvPr>
          <p:cNvSpPr txBox="1">
            <a:spLocks/>
          </p:cNvSpPr>
          <p:nvPr/>
        </p:nvSpPr>
        <p:spPr>
          <a:xfrm>
            <a:off x="2100263" y="1304925"/>
            <a:ext cx="8045223" cy="46627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0"/>
              </a:spcBef>
              <a:spcAft>
                <a:spcPts val="0"/>
              </a:spcAft>
              <a:buClr>
                <a:schemeClr val="dk1"/>
              </a:buClr>
              <a:buSzPts val="2400"/>
              <a:buFont typeface="Arial"/>
              <a:buNone/>
              <a:defRPr sz="24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2"/>
                </a:solidFill>
                <a:latin typeface="Calibri"/>
                <a:ea typeface="Calibri"/>
                <a:cs typeface="Calibri"/>
                <a:sym typeface="Calibri"/>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3pPr>
            <a:lvl4pPr marL="1828800" marR="0" lvl="3" indent="-285750" algn="l" rtl="0">
              <a:lnSpc>
                <a:spcPct val="90000"/>
              </a:lnSpc>
              <a:spcBef>
                <a:spcPts val="5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pPr lvl="0" indent="-457200">
              <a:buClr>
                <a:srgbClr val="00AAE5"/>
              </a:buClr>
              <a:buFont typeface="Arial" panose="020B0604020202020204" pitchFamily="34" charset="0"/>
              <a:buChar char="•"/>
              <a:defRPr/>
            </a:pPr>
            <a:r>
              <a:rPr lang="en-US" sz="3000" kern="0" dirty="0">
                <a:solidFill>
                  <a:srgbClr val="333333"/>
                </a:solidFill>
                <a:latin typeface="Arial" panose="020B0604020202020204" pitchFamily="34" charset="0"/>
                <a:cs typeface="Arial" panose="020B0604020202020204" pitchFamily="34" charset="0"/>
              </a:rPr>
              <a:t>Constantly being critical</a:t>
            </a:r>
          </a:p>
          <a:p>
            <a:pPr lvl="0" indent="-457200">
              <a:buClr>
                <a:srgbClr val="00AAE5"/>
              </a:buClr>
              <a:buFont typeface="Arial" panose="020B0604020202020204" pitchFamily="34" charset="0"/>
              <a:buChar char="•"/>
              <a:defRPr/>
            </a:pPr>
            <a:r>
              <a:rPr lang="en-US" sz="3000" kern="0" dirty="0">
                <a:solidFill>
                  <a:srgbClr val="333333"/>
                </a:solidFill>
                <a:latin typeface="Arial" panose="020B0604020202020204" pitchFamily="34" charset="0"/>
                <a:cs typeface="Arial" panose="020B0604020202020204" pitchFamily="34" charset="0"/>
              </a:rPr>
              <a:t>Constantly being creative</a:t>
            </a:r>
          </a:p>
          <a:p>
            <a:pPr lvl="0" indent="-457200">
              <a:buClr>
                <a:srgbClr val="00AAE5"/>
              </a:buClr>
              <a:buFont typeface="Arial" panose="020B0604020202020204" pitchFamily="34" charset="0"/>
              <a:buChar char="•"/>
              <a:defRPr/>
            </a:pPr>
            <a:r>
              <a:rPr lang="en-US" sz="3000" kern="0" dirty="0">
                <a:solidFill>
                  <a:srgbClr val="333333"/>
                </a:solidFill>
                <a:latin typeface="Arial" panose="020B0604020202020204" pitchFamily="34" charset="0"/>
                <a:cs typeface="Arial" panose="020B0604020202020204" pitchFamily="34" charset="0"/>
              </a:rPr>
              <a:t>Constantly being confident</a:t>
            </a:r>
          </a:p>
          <a:p>
            <a:pPr lvl="0" indent="-457200">
              <a:buClr>
                <a:srgbClr val="00AAE5"/>
              </a:buClr>
              <a:buFont typeface="Arial" panose="020B0604020202020204" pitchFamily="34" charset="0"/>
              <a:buChar char="•"/>
              <a:defRPr/>
            </a:pPr>
            <a:r>
              <a:rPr lang="en-US" sz="3000" kern="0" dirty="0">
                <a:solidFill>
                  <a:srgbClr val="333333"/>
                </a:solidFill>
                <a:latin typeface="Arial" panose="020B0604020202020204" pitchFamily="34" charset="0"/>
                <a:cs typeface="Arial" panose="020B0604020202020204" pitchFamily="34" charset="0"/>
              </a:rPr>
              <a:t>Constantly being decisive</a:t>
            </a:r>
          </a:p>
          <a:p>
            <a:pPr lvl="0" indent="-457200">
              <a:buClr>
                <a:srgbClr val="00AAE5"/>
              </a:buClr>
              <a:buFont typeface="Arial" panose="020B0604020202020204" pitchFamily="34" charset="0"/>
              <a:buChar char="•"/>
              <a:defRPr/>
            </a:pPr>
            <a:r>
              <a:rPr lang="en-US" sz="3000" kern="0" dirty="0">
                <a:solidFill>
                  <a:srgbClr val="333333"/>
                </a:solidFill>
                <a:latin typeface="Arial" panose="020B0604020202020204" pitchFamily="34" charset="0"/>
                <a:cs typeface="Arial" panose="020B0604020202020204" pitchFamily="34" charset="0"/>
              </a:rPr>
              <a:t>Constantly being challenged</a:t>
            </a:r>
          </a:p>
          <a:p>
            <a:pPr lvl="0" indent="-457200">
              <a:buClr>
                <a:srgbClr val="00AAE5"/>
              </a:buClr>
              <a:buFont typeface="Arial" panose="020B0604020202020204" pitchFamily="34" charset="0"/>
              <a:buChar char="•"/>
              <a:defRPr/>
            </a:pPr>
            <a:r>
              <a:rPr lang="en-US" sz="3000" kern="0" dirty="0">
                <a:solidFill>
                  <a:srgbClr val="333333"/>
                </a:solidFill>
                <a:latin typeface="Arial" panose="020B0604020202020204" pitchFamily="34" charset="0"/>
                <a:cs typeface="Arial" panose="020B0604020202020204" pitchFamily="34" charset="0"/>
              </a:rPr>
              <a:t>Constantly being good</a:t>
            </a:r>
          </a:p>
          <a:p>
            <a:pPr lvl="0" indent="-457200">
              <a:buClr>
                <a:srgbClr val="00AAE5"/>
              </a:buClr>
              <a:buFont typeface="Arial" panose="020B0604020202020204" pitchFamily="34" charset="0"/>
              <a:buChar char="•"/>
              <a:defRPr/>
            </a:pPr>
            <a:r>
              <a:rPr lang="en-US" sz="3000" kern="0" dirty="0">
                <a:solidFill>
                  <a:srgbClr val="333333"/>
                </a:solidFill>
                <a:latin typeface="Arial" panose="020B0604020202020204" pitchFamily="34" charset="0"/>
                <a:cs typeface="Arial" panose="020B0604020202020204" pitchFamily="34" charset="0"/>
              </a:rPr>
              <a:t>Constantly being bad</a:t>
            </a:r>
          </a:p>
          <a:p>
            <a:pPr lvl="0" indent="-457200">
              <a:buClr>
                <a:srgbClr val="00AAE5"/>
              </a:buClr>
              <a:buFont typeface="Arial" panose="020B0604020202020204" pitchFamily="34" charset="0"/>
              <a:buChar char="•"/>
              <a:defRPr/>
            </a:pPr>
            <a:r>
              <a:rPr lang="en-US" sz="3000" kern="0" dirty="0">
                <a:solidFill>
                  <a:srgbClr val="333333"/>
                </a:solidFill>
                <a:latin typeface="Arial" panose="020B0604020202020204" pitchFamily="34" charset="0"/>
                <a:cs typeface="Arial" panose="020B0604020202020204" pitchFamily="34" charset="0"/>
              </a:rPr>
              <a:t>Constantly being ...</a:t>
            </a:r>
          </a:p>
          <a:p>
            <a:pPr marL="0" lvl="0" indent="0">
              <a:buClr>
                <a:srgbClr val="00AAE5"/>
              </a:buClr>
              <a:defRPr/>
            </a:pPr>
            <a:r>
              <a:rPr lang="en-US" sz="3000" kern="0" dirty="0">
                <a:solidFill>
                  <a:srgbClr val="333333"/>
                </a:solidFill>
                <a:latin typeface="Arial" panose="020B0604020202020204" pitchFamily="34" charset="0"/>
                <a:cs typeface="Arial" panose="020B0604020202020204" pitchFamily="34" charset="0"/>
              </a:rPr>
              <a:t>…whatever it takes</a:t>
            </a:r>
          </a:p>
        </p:txBody>
      </p:sp>
    </p:spTree>
    <p:extLst>
      <p:ext uri="{BB962C8B-B14F-4D97-AF65-F5344CB8AC3E}">
        <p14:creationId xmlns:p14="http://schemas.microsoft.com/office/powerpoint/2010/main" val="2857189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A0AC482-F1C1-4874-AFF3-F97341FC11BD}"/>
              </a:ext>
            </a:extLst>
          </p:cNvPr>
          <p:cNvSpPr txBox="1">
            <a:spLocks/>
          </p:cNvSpPr>
          <p:nvPr/>
        </p:nvSpPr>
        <p:spPr>
          <a:xfrm>
            <a:off x="2057400" y="611673"/>
            <a:ext cx="4957482" cy="6322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rgbClr val="333333"/>
                </a:solidFill>
                <a:latin typeface="Arial" panose="020B0604020202020204" pitchFamily="34" charset="0"/>
                <a:cs typeface="Arial" panose="020B0604020202020204" pitchFamily="34" charset="0"/>
              </a:rPr>
              <a:t>No substitute for…</a:t>
            </a:r>
          </a:p>
        </p:txBody>
      </p:sp>
      <p:sp>
        <p:nvSpPr>
          <p:cNvPr id="5" name="Text Placeholder 2">
            <a:extLst>
              <a:ext uri="{FF2B5EF4-FFF2-40B4-BE49-F238E27FC236}">
                <a16:creationId xmlns:a16="http://schemas.microsoft.com/office/drawing/2014/main" id="{FC27950F-B16D-4CCD-AB85-887CB54425A0}"/>
              </a:ext>
            </a:extLst>
          </p:cNvPr>
          <p:cNvSpPr txBox="1">
            <a:spLocks/>
          </p:cNvSpPr>
          <p:nvPr/>
        </p:nvSpPr>
        <p:spPr>
          <a:xfrm>
            <a:off x="690472" y="2619038"/>
            <a:ext cx="3382996" cy="217171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0"/>
              </a:spcBef>
              <a:spcAft>
                <a:spcPts val="0"/>
              </a:spcAft>
              <a:buClr>
                <a:srgbClr val="7F7F7F"/>
              </a:buClr>
              <a:buSzPts val="1600"/>
              <a:buFont typeface="Arial"/>
              <a:buNone/>
              <a:defRPr sz="16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600"/>
              </a:spcBef>
              <a:spcAft>
                <a:spcPts val="0"/>
              </a:spcAft>
              <a:buClr>
                <a:srgbClr val="7F7F7F"/>
              </a:buClr>
              <a:buSzPts val="1600"/>
              <a:buFont typeface="Arial"/>
              <a:buNone/>
              <a:defRPr sz="1600" b="0" i="0" u="none" strike="noStrike" cap="none">
                <a:solidFill>
                  <a:srgbClr val="7F7F7F"/>
                </a:solidFill>
                <a:latin typeface="Calibri"/>
                <a:ea typeface="Calibri"/>
                <a:cs typeface="Calibri"/>
                <a:sym typeface="Calibri"/>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3pPr>
            <a:lvl4pPr marL="1828800" marR="0" lvl="3" indent="-285750" algn="l" rtl="0">
              <a:lnSpc>
                <a:spcPct val="90000"/>
              </a:lnSpc>
              <a:spcBef>
                <a:spcPts val="5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4pPr>
            <a:lvl5pPr marL="2286000" marR="0" lvl="4" indent="-285750" algn="l" rtl="0">
              <a:lnSpc>
                <a:spcPct val="90000"/>
              </a:lnSpc>
              <a:spcBef>
                <a:spcPts val="5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pPr marL="0" lvl="0" algn="ctr">
              <a:lnSpc>
                <a:spcPct val="150000"/>
              </a:lnSpc>
              <a:defRPr/>
            </a:pPr>
            <a:r>
              <a:rPr lang="en-US" sz="1400" kern="0" dirty="0">
                <a:solidFill>
                  <a:srgbClr val="333333"/>
                </a:solidFill>
                <a:latin typeface="Arial" panose="020B0604020202020204" pitchFamily="34" charset="0"/>
                <a:cs typeface="Arial" panose="020B0604020202020204" pitchFamily="34" charset="0"/>
              </a:rPr>
              <a:t>The culture is where we can reinforce the what we do and how we do it.</a:t>
            </a:r>
          </a:p>
        </p:txBody>
      </p:sp>
      <p:sp>
        <p:nvSpPr>
          <p:cNvPr id="6" name="Text Placeholder 3">
            <a:extLst>
              <a:ext uri="{FF2B5EF4-FFF2-40B4-BE49-F238E27FC236}">
                <a16:creationId xmlns:a16="http://schemas.microsoft.com/office/drawing/2014/main" id="{43CC6A9B-7DF7-44C6-AAFA-7B1CB9907D15}"/>
              </a:ext>
            </a:extLst>
          </p:cNvPr>
          <p:cNvSpPr txBox="1">
            <a:spLocks/>
          </p:cNvSpPr>
          <p:nvPr/>
        </p:nvSpPr>
        <p:spPr>
          <a:xfrm>
            <a:off x="4512918" y="2619038"/>
            <a:ext cx="3299064" cy="217171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110000"/>
              </a:lnSpc>
              <a:spcBef>
                <a:spcPts val="0"/>
              </a:spcBef>
              <a:spcAft>
                <a:spcPts val="0"/>
              </a:spcAft>
              <a:buClr>
                <a:srgbClr val="7F7F7F"/>
              </a:buClr>
              <a:buSzPts val="1600"/>
              <a:buFont typeface="Arial"/>
              <a:buNone/>
              <a:defRPr sz="16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600"/>
              </a:spcBef>
              <a:spcAft>
                <a:spcPts val="0"/>
              </a:spcAft>
              <a:buClr>
                <a:srgbClr val="7F7F7F"/>
              </a:buClr>
              <a:buSzPts val="1600"/>
              <a:buFont typeface="Arial"/>
              <a:buNone/>
              <a:defRPr sz="1600" b="0" i="0" u="none" strike="noStrike" cap="none">
                <a:solidFill>
                  <a:srgbClr val="7F7F7F"/>
                </a:solidFill>
                <a:latin typeface="Calibri"/>
                <a:ea typeface="Calibri"/>
                <a:cs typeface="Calibri"/>
                <a:sym typeface="Calibri"/>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3pPr>
            <a:lvl4pPr marL="1828800" marR="0" lvl="3" indent="-285750" algn="l" rtl="0">
              <a:lnSpc>
                <a:spcPct val="90000"/>
              </a:lnSpc>
              <a:spcBef>
                <a:spcPts val="5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4pPr>
            <a:lvl5pPr marL="2286000" marR="0" lvl="4" indent="-285750" algn="l" rtl="0">
              <a:lnSpc>
                <a:spcPct val="90000"/>
              </a:lnSpc>
              <a:spcBef>
                <a:spcPts val="5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pPr marL="0" lvl="0" algn="ctr">
              <a:lnSpc>
                <a:spcPct val="150000"/>
              </a:lnSpc>
              <a:defRPr/>
            </a:pPr>
            <a:r>
              <a:rPr lang="en-US" sz="1400" kern="0" dirty="0">
                <a:solidFill>
                  <a:srgbClr val="333333"/>
                </a:solidFill>
                <a:latin typeface="Arial" panose="020B0604020202020204" pitchFamily="34" charset="0"/>
                <a:cs typeface="Arial" panose="020B0604020202020204" pitchFamily="34" charset="0"/>
              </a:rPr>
              <a:t>The market is changing…everyday.  As business owners, change is inevitable and should be constantly encouraged.</a:t>
            </a:r>
          </a:p>
        </p:txBody>
      </p:sp>
      <p:sp>
        <p:nvSpPr>
          <p:cNvPr id="7" name="Text Placeholder 4">
            <a:extLst>
              <a:ext uri="{FF2B5EF4-FFF2-40B4-BE49-F238E27FC236}">
                <a16:creationId xmlns:a16="http://schemas.microsoft.com/office/drawing/2014/main" id="{F1E27737-C040-4F44-9AAD-3A91F31C478C}"/>
              </a:ext>
            </a:extLst>
          </p:cNvPr>
          <p:cNvSpPr txBox="1">
            <a:spLocks/>
          </p:cNvSpPr>
          <p:nvPr/>
        </p:nvSpPr>
        <p:spPr>
          <a:xfrm>
            <a:off x="8187264" y="2619038"/>
            <a:ext cx="3382996" cy="302778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0"/>
              </a:spcBef>
              <a:spcAft>
                <a:spcPts val="0"/>
              </a:spcAft>
              <a:buClr>
                <a:srgbClr val="7F7F7F"/>
              </a:buClr>
              <a:buSzPts val="1600"/>
              <a:buFont typeface="Arial"/>
              <a:buNone/>
              <a:defRPr sz="16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600"/>
              </a:spcBef>
              <a:spcAft>
                <a:spcPts val="0"/>
              </a:spcAft>
              <a:buClr>
                <a:srgbClr val="7F7F7F"/>
              </a:buClr>
              <a:buSzPts val="1600"/>
              <a:buFont typeface="Arial"/>
              <a:buNone/>
              <a:defRPr sz="1600" b="0" i="0" u="none" strike="noStrike" cap="none">
                <a:solidFill>
                  <a:srgbClr val="7F7F7F"/>
                </a:solidFill>
                <a:latin typeface="Calibri"/>
                <a:ea typeface="Calibri"/>
                <a:cs typeface="Calibri"/>
                <a:sym typeface="Calibri"/>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3pPr>
            <a:lvl4pPr marL="1828800" marR="0" lvl="3" indent="-285750" algn="l" rtl="0">
              <a:lnSpc>
                <a:spcPct val="90000"/>
              </a:lnSpc>
              <a:spcBef>
                <a:spcPts val="5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4pPr>
            <a:lvl5pPr marL="2286000" marR="0" lvl="4" indent="-285750" algn="l" rtl="0">
              <a:lnSpc>
                <a:spcPct val="90000"/>
              </a:lnSpc>
              <a:spcBef>
                <a:spcPts val="5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pPr marL="0" lvl="0" algn="ctr">
              <a:lnSpc>
                <a:spcPct val="150000"/>
              </a:lnSpc>
              <a:defRPr/>
            </a:pPr>
            <a:r>
              <a:rPr lang="en-US" sz="1400" kern="0" dirty="0">
                <a:solidFill>
                  <a:srgbClr val="333333"/>
                </a:solidFill>
                <a:latin typeface="Arial" panose="020B0604020202020204" pitchFamily="34" charset="0"/>
                <a:cs typeface="Arial" panose="020B0604020202020204" pitchFamily="34" charset="0"/>
              </a:rPr>
              <a:t>Solve the problem….even  when sometimes we may be the problem.  Critical thinking is an essential component to effective management of a problem. </a:t>
            </a:r>
          </a:p>
        </p:txBody>
      </p:sp>
      <p:sp>
        <p:nvSpPr>
          <p:cNvPr id="8" name="Rectangle 7">
            <a:extLst>
              <a:ext uri="{FF2B5EF4-FFF2-40B4-BE49-F238E27FC236}">
                <a16:creationId xmlns:a16="http://schemas.microsoft.com/office/drawing/2014/main" id="{1226E84A-C7AA-47CD-A97E-DDAB3C86F6F7}"/>
              </a:ext>
            </a:extLst>
          </p:cNvPr>
          <p:cNvSpPr/>
          <p:nvPr/>
        </p:nvSpPr>
        <p:spPr>
          <a:xfrm>
            <a:off x="774401" y="1892966"/>
            <a:ext cx="3382996" cy="461533"/>
          </a:xfrm>
          <a:prstGeom prst="rect">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angle 8">
            <a:extLst>
              <a:ext uri="{FF2B5EF4-FFF2-40B4-BE49-F238E27FC236}">
                <a16:creationId xmlns:a16="http://schemas.microsoft.com/office/drawing/2014/main" id="{A6C62C2A-CF34-4527-9648-357F3A14F3E8}"/>
              </a:ext>
            </a:extLst>
          </p:cNvPr>
          <p:cNvSpPr/>
          <p:nvPr/>
        </p:nvSpPr>
        <p:spPr>
          <a:xfrm>
            <a:off x="4510323" y="1892966"/>
            <a:ext cx="3382996" cy="461533"/>
          </a:xfrm>
          <a:prstGeom prst="rect">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B0437635-E831-4B6E-BDA1-C8E616B3F9FE}"/>
              </a:ext>
            </a:extLst>
          </p:cNvPr>
          <p:cNvSpPr/>
          <p:nvPr/>
        </p:nvSpPr>
        <p:spPr>
          <a:xfrm>
            <a:off x="8234686" y="1892965"/>
            <a:ext cx="3382996" cy="461533"/>
          </a:xfrm>
          <a:prstGeom prst="rect">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Text Placeholder 5">
            <a:extLst>
              <a:ext uri="{FF2B5EF4-FFF2-40B4-BE49-F238E27FC236}">
                <a16:creationId xmlns:a16="http://schemas.microsoft.com/office/drawing/2014/main" id="{EE314BC8-17E4-4DA4-A5A5-E44714E5A8C8}"/>
              </a:ext>
            </a:extLst>
          </p:cNvPr>
          <p:cNvSpPr txBox="1">
            <a:spLocks/>
          </p:cNvSpPr>
          <p:nvPr/>
        </p:nvSpPr>
        <p:spPr>
          <a:xfrm>
            <a:off x="1047773" y="1843076"/>
            <a:ext cx="2836247" cy="43801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55600" algn="ctr" rtl="0">
              <a:lnSpc>
                <a:spcPct val="90000"/>
              </a:lnSpc>
              <a:spcBef>
                <a:spcPts val="1000"/>
              </a:spcBef>
              <a:spcAft>
                <a:spcPts val="0"/>
              </a:spcAft>
              <a:buClr>
                <a:schemeClr val="lt1"/>
              </a:buClr>
              <a:buSzPts val="2000"/>
              <a:buFont typeface="Arial"/>
              <a:buChar char="•"/>
              <a:defRPr sz="20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01600" lvl="0" indent="0">
              <a:buClr>
                <a:srgbClr val="FFFFFF"/>
              </a:buClr>
              <a:buNone/>
              <a:defRPr/>
            </a:pPr>
            <a:r>
              <a:rPr lang="en-US" sz="1800" kern="0" dirty="0">
                <a:solidFill>
                  <a:srgbClr val="FFFFFF"/>
                </a:solidFill>
                <a:latin typeface="Arial" panose="020B0604020202020204" pitchFamily="34" charset="0"/>
                <a:cs typeface="Arial" panose="020B0604020202020204" pitchFamily="34" charset="0"/>
              </a:rPr>
              <a:t>Cultivating the culture</a:t>
            </a:r>
          </a:p>
        </p:txBody>
      </p:sp>
      <p:sp>
        <p:nvSpPr>
          <p:cNvPr id="12" name="Text Placeholder 6">
            <a:extLst>
              <a:ext uri="{FF2B5EF4-FFF2-40B4-BE49-F238E27FC236}">
                <a16:creationId xmlns:a16="http://schemas.microsoft.com/office/drawing/2014/main" id="{CA610847-15DD-49C4-9E37-263BA7A404AC}"/>
              </a:ext>
            </a:extLst>
          </p:cNvPr>
          <p:cNvSpPr txBox="1">
            <a:spLocks/>
          </p:cNvSpPr>
          <p:nvPr/>
        </p:nvSpPr>
        <p:spPr>
          <a:xfrm>
            <a:off x="4677876" y="1891202"/>
            <a:ext cx="2836247" cy="438013"/>
          </a:xfrm>
          <a:prstGeom prst="rect">
            <a:avLst/>
          </a:prstGeom>
          <a:noFill/>
          <a:ln>
            <a:noFill/>
          </a:ln>
        </p:spPr>
        <p:txBody>
          <a:bodyPr spcFirstLastPara="1" wrap="square" lIns="91425" tIns="45700" rIns="91425" bIns="45700" anchor="ctr" anchorCtr="0">
            <a:normAutofit fontScale="92500" lnSpcReduction="20000"/>
          </a:bodyPr>
          <a:lstStyle>
            <a:defPPr marR="0" lvl="0" algn="l" rtl="0">
              <a:lnSpc>
                <a:spcPct val="100000"/>
              </a:lnSpc>
              <a:spcBef>
                <a:spcPts val="0"/>
              </a:spcBef>
              <a:spcAft>
                <a:spcPts val="0"/>
              </a:spcAft>
            </a:defPPr>
            <a:lvl1pPr marL="457200" marR="0" lvl="0" indent="-355600" algn="ctr" rtl="0">
              <a:lnSpc>
                <a:spcPct val="90000"/>
              </a:lnSpc>
              <a:spcBef>
                <a:spcPts val="1000"/>
              </a:spcBef>
              <a:spcAft>
                <a:spcPts val="0"/>
              </a:spcAft>
              <a:buClr>
                <a:schemeClr val="lt1"/>
              </a:buClr>
              <a:buSzPts val="2000"/>
              <a:buFont typeface="Arial"/>
              <a:buChar char="•"/>
              <a:defRPr sz="20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01600" lvl="0" indent="0">
              <a:buClr>
                <a:srgbClr val="FFFFFF"/>
              </a:buClr>
              <a:buNone/>
              <a:defRPr/>
            </a:pPr>
            <a:r>
              <a:rPr lang="en-US" kern="0" dirty="0">
                <a:solidFill>
                  <a:srgbClr val="FFFFFF"/>
                </a:solidFill>
                <a:latin typeface="Arial" panose="020B0604020202020204" pitchFamily="34" charset="0"/>
                <a:cs typeface="Arial" panose="020B0604020202020204" pitchFamily="34" charset="0"/>
              </a:rPr>
              <a:t>Embracing Change</a:t>
            </a:r>
          </a:p>
        </p:txBody>
      </p:sp>
      <p:sp>
        <p:nvSpPr>
          <p:cNvPr id="13" name="Text Placeholder 7">
            <a:extLst>
              <a:ext uri="{FF2B5EF4-FFF2-40B4-BE49-F238E27FC236}">
                <a16:creationId xmlns:a16="http://schemas.microsoft.com/office/drawing/2014/main" id="{91776511-BB17-434A-8ECB-71429C914DD1}"/>
              </a:ext>
            </a:extLst>
          </p:cNvPr>
          <p:cNvSpPr txBox="1">
            <a:spLocks/>
          </p:cNvSpPr>
          <p:nvPr/>
        </p:nvSpPr>
        <p:spPr>
          <a:xfrm>
            <a:off x="8429769" y="1891202"/>
            <a:ext cx="2836247" cy="438013"/>
          </a:xfrm>
          <a:prstGeom prst="rect">
            <a:avLst/>
          </a:prstGeom>
          <a:noFill/>
          <a:ln>
            <a:noFill/>
          </a:ln>
        </p:spPr>
        <p:txBody>
          <a:bodyPr spcFirstLastPara="1" wrap="square" lIns="91425" tIns="45700" rIns="91425" bIns="45700" anchor="ctr" anchorCtr="0">
            <a:normAutofit fontScale="92500" lnSpcReduction="20000"/>
          </a:bodyPr>
          <a:lstStyle>
            <a:defPPr marR="0" lvl="0" algn="l" rtl="0">
              <a:lnSpc>
                <a:spcPct val="100000"/>
              </a:lnSpc>
              <a:spcBef>
                <a:spcPts val="0"/>
              </a:spcBef>
              <a:spcAft>
                <a:spcPts val="0"/>
              </a:spcAft>
            </a:defPPr>
            <a:lvl1pPr marL="457200" marR="0" lvl="0" indent="-355600" algn="ctr" rtl="0">
              <a:lnSpc>
                <a:spcPct val="90000"/>
              </a:lnSpc>
              <a:spcBef>
                <a:spcPts val="1000"/>
              </a:spcBef>
              <a:spcAft>
                <a:spcPts val="0"/>
              </a:spcAft>
              <a:buClr>
                <a:schemeClr val="lt1"/>
              </a:buClr>
              <a:buSzPts val="2000"/>
              <a:buFont typeface="Arial"/>
              <a:buChar char="•"/>
              <a:defRPr sz="20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01600" lvl="0" indent="0">
              <a:buClr>
                <a:srgbClr val="FFFFFF"/>
              </a:buClr>
              <a:buNone/>
              <a:defRPr/>
            </a:pPr>
            <a:r>
              <a:rPr lang="en-US" kern="0" dirty="0">
                <a:solidFill>
                  <a:srgbClr val="FFFFFF"/>
                </a:solidFill>
                <a:latin typeface="Arial" panose="020B0604020202020204" pitchFamily="34" charset="0"/>
                <a:cs typeface="Arial" panose="020B0604020202020204" pitchFamily="34" charset="0"/>
              </a:rPr>
              <a:t>Solving the problem</a:t>
            </a:r>
          </a:p>
        </p:txBody>
      </p:sp>
    </p:spTree>
    <p:extLst>
      <p:ext uri="{BB962C8B-B14F-4D97-AF65-F5344CB8AC3E}">
        <p14:creationId xmlns:p14="http://schemas.microsoft.com/office/powerpoint/2010/main" val="1380218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2CEE6D-33E3-4303-A0B7-A0559E2C74E6}"/>
              </a:ext>
            </a:extLst>
          </p:cNvPr>
          <p:cNvSpPr txBox="1">
            <a:spLocks/>
          </p:cNvSpPr>
          <p:nvPr/>
        </p:nvSpPr>
        <p:spPr>
          <a:xfrm>
            <a:off x="2057400" y="611673"/>
            <a:ext cx="4957482" cy="6322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rgbClr val="333333"/>
                </a:solidFill>
                <a:latin typeface="Arial" panose="020B0604020202020204" pitchFamily="34" charset="0"/>
                <a:cs typeface="Arial" panose="020B0604020202020204" pitchFamily="34" charset="0"/>
              </a:rPr>
              <a:t>E is for Earnest</a:t>
            </a:r>
          </a:p>
        </p:txBody>
      </p:sp>
      <p:sp>
        <p:nvSpPr>
          <p:cNvPr id="5" name="Text Placeholder 9">
            <a:extLst>
              <a:ext uri="{FF2B5EF4-FFF2-40B4-BE49-F238E27FC236}">
                <a16:creationId xmlns:a16="http://schemas.microsoft.com/office/drawing/2014/main" id="{ECE5BA14-4993-432B-86DD-6F2B83FE2D58}"/>
              </a:ext>
            </a:extLst>
          </p:cNvPr>
          <p:cNvSpPr txBox="1">
            <a:spLocks/>
          </p:cNvSpPr>
          <p:nvPr/>
        </p:nvSpPr>
        <p:spPr>
          <a:xfrm>
            <a:off x="1811338" y="1243965"/>
            <a:ext cx="8323262" cy="61776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0"/>
              </a:spcBef>
              <a:spcAft>
                <a:spcPts val="0"/>
              </a:spcAft>
              <a:buClr>
                <a:schemeClr val="dk2"/>
              </a:buClr>
              <a:buSzPts val="2400"/>
              <a:buFont typeface="Arial"/>
              <a:buNone/>
              <a:defRPr sz="24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60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3pPr>
            <a:lvl4pPr marL="1828800" marR="0" lvl="3" indent="-285750" algn="l" rtl="0">
              <a:lnSpc>
                <a:spcPct val="90000"/>
              </a:lnSpc>
              <a:spcBef>
                <a:spcPts val="5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4pPr>
            <a:lvl5pPr marL="2286000" marR="0" lvl="4" indent="-285750" algn="l" rtl="0">
              <a:lnSpc>
                <a:spcPct val="90000"/>
              </a:lnSpc>
              <a:spcBef>
                <a:spcPts val="5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pPr marL="457200" marR="0" lvl="0" indent="-228600" algn="l" defTabSz="914400" rtl="0" eaLnBrk="1" fontAlgn="auto" latinLnBrk="0" hangingPunct="1">
              <a:lnSpc>
                <a:spcPct val="110000"/>
              </a:lnSpc>
              <a:spcBef>
                <a:spcPts val="0"/>
              </a:spcBef>
              <a:spcAft>
                <a:spcPts val="0"/>
              </a:spcAft>
              <a:buClr>
                <a:srgbClr val="000000"/>
              </a:buClr>
              <a:buSzPts val="2400"/>
              <a:buFont typeface="Arial"/>
              <a:buNone/>
              <a:tabLst/>
              <a:defRPr/>
            </a:pPr>
            <a:r>
              <a:rPr kumimoji="0" lang="en-US" sz="3000" b="0" i="0" u="non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It really doesn’t matter if the definition is for the adjective or the noun.  </a:t>
            </a:r>
          </a:p>
        </p:txBody>
      </p:sp>
      <p:pic>
        <p:nvPicPr>
          <p:cNvPr id="6" name="Picture 5">
            <a:extLst>
              <a:ext uri="{FF2B5EF4-FFF2-40B4-BE49-F238E27FC236}">
                <a16:creationId xmlns:a16="http://schemas.microsoft.com/office/drawing/2014/main" id="{DB63E5A8-994D-4097-8D76-31CE188DE3D9}"/>
              </a:ext>
            </a:extLst>
          </p:cNvPr>
          <p:cNvPicPr>
            <a:picLocks noChangeAspect="1"/>
          </p:cNvPicPr>
          <p:nvPr/>
        </p:nvPicPr>
        <p:blipFill>
          <a:blip r:embed="rId2"/>
          <a:stretch>
            <a:fillRect/>
          </a:stretch>
        </p:blipFill>
        <p:spPr>
          <a:xfrm>
            <a:off x="2100264" y="2451099"/>
            <a:ext cx="5142366" cy="3664477"/>
          </a:xfrm>
          <a:prstGeom prst="rect">
            <a:avLst/>
          </a:prstGeom>
        </p:spPr>
      </p:pic>
      <p:sp>
        <p:nvSpPr>
          <p:cNvPr id="7" name="TextBox 6">
            <a:extLst>
              <a:ext uri="{FF2B5EF4-FFF2-40B4-BE49-F238E27FC236}">
                <a16:creationId xmlns:a16="http://schemas.microsoft.com/office/drawing/2014/main" id="{43C706DC-7418-4B48-93F6-B594632683C6}"/>
              </a:ext>
            </a:extLst>
          </p:cNvPr>
          <p:cNvSpPr txBox="1"/>
          <p:nvPr/>
        </p:nvSpPr>
        <p:spPr>
          <a:xfrm>
            <a:off x="6335486" y="6243479"/>
            <a:ext cx="3671198" cy="246221"/>
          </a:xfrm>
          <a:prstGeom prst="rect">
            <a:avLst/>
          </a:prstGeom>
          <a:noFill/>
        </p:spPr>
        <p:txBody>
          <a:bodyPr wrap="none" rtlCol="0">
            <a:spAutoFit/>
          </a:bodyPr>
          <a:lstStyle/>
          <a:p>
            <a:r>
              <a:rPr lang="en-US" sz="1000" dirty="0"/>
              <a:t>Source:  </a:t>
            </a:r>
            <a:r>
              <a:rPr lang="en-US" sz="1000" dirty="0">
                <a:hlinkClick r:id="rId3"/>
              </a:rPr>
              <a:t>https://www.merriam-webster.com/dictionary/earnest</a:t>
            </a:r>
            <a:endParaRPr lang="en-US" sz="1000" dirty="0"/>
          </a:p>
        </p:txBody>
      </p:sp>
    </p:spTree>
    <p:extLst>
      <p:ext uri="{BB962C8B-B14F-4D97-AF65-F5344CB8AC3E}">
        <p14:creationId xmlns:p14="http://schemas.microsoft.com/office/powerpoint/2010/main" val="991799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12250C-255D-4AEC-97A9-2DCF4D4AA5B1}"/>
              </a:ext>
            </a:extLst>
          </p:cNvPr>
          <p:cNvSpPr/>
          <p:nvPr/>
        </p:nvSpPr>
        <p:spPr>
          <a:xfrm>
            <a:off x="2035573" y="566055"/>
            <a:ext cx="5732344" cy="646331"/>
          </a:xfrm>
          <a:prstGeom prst="rect">
            <a:avLst/>
          </a:prstGeom>
        </p:spPr>
        <p:txBody>
          <a:bodyPr wrap="square">
            <a:spAutoFit/>
          </a:bodyPr>
          <a:lstStyle/>
          <a:p>
            <a:r>
              <a:rPr lang="en-IN" sz="3600" b="1" dirty="0">
                <a:latin typeface="Arial" panose="020B0604020202020204" pitchFamily="34" charset="0"/>
                <a:cs typeface="Arial" panose="020B0604020202020204" pitchFamily="34" charset="0"/>
              </a:rPr>
              <a:t>Healthcare is Hard</a:t>
            </a:r>
          </a:p>
        </p:txBody>
      </p:sp>
      <p:pic>
        <p:nvPicPr>
          <p:cNvPr id="5" name="Picture 4">
            <a:extLst>
              <a:ext uri="{FF2B5EF4-FFF2-40B4-BE49-F238E27FC236}">
                <a16:creationId xmlns:a16="http://schemas.microsoft.com/office/drawing/2014/main" id="{29DBF4EA-4C78-4569-AF7E-6833FCB242C7}"/>
              </a:ext>
            </a:extLst>
          </p:cNvPr>
          <p:cNvPicPr>
            <a:picLocks noChangeAspect="1"/>
          </p:cNvPicPr>
          <p:nvPr/>
        </p:nvPicPr>
        <p:blipFill>
          <a:blip r:embed="rId2"/>
          <a:stretch>
            <a:fillRect/>
          </a:stretch>
        </p:blipFill>
        <p:spPr>
          <a:xfrm>
            <a:off x="2365735" y="1304925"/>
            <a:ext cx="7141122" cy="4763046"/>
          </a:xfrm>
          <a:prstGeom prst="rect">
            <a:avLst/>
          </a:prstGeom>
        </p:spPr>
      </p:pic>
    </p:spTree>
    <p:extLst>
      <p:ext uri="{BB962C8B-B14F-4D97-AF65-F5344CB8AC3E}">
        <p14:creationId xmlns:p14="http://schemas.microsoft.com/office/powerpoint/2010/main" val="16181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12250C-255D-4AEC-97A9-2DCF4D4AA5B1}"/>
              </a:ext>
            </a:extLst>
          </p:cNvPr>
          <p:cNvSpPr/>
          <p:nvPr/>
        </p:nvSpPr>
        <p:spPr>
          <a:xfrm>
            <a:off x="2035572" y="43542"/>
            <a:ext cx="9430713" cy="1200329"/>
          </a:xfrm>
          <a:prstGeom prst="rect">
            <a:avLst/>
          </a:prstGeom>
        </p:spPr>
        <p:txBody>
          <a:bodyPr wrap="square">
            <a:spAutoFit/>
          </a:bodyPr>
          <a:lstStyle/>
          <a:p>
            <a:r>
              <a:rPr lang="en-US" sz="3600" b="1" dirty="0">
                <a:latin typeface="Arial" panose="020B0604020202020204" pitchFamily="34" charset="0"/>
                <a:cs typeface="Arial" panose="020B0604020202020204" pitchFamily="34" charset="0"/>
              </a:rPr>
              <a:t>Just because it’s hard and it’s changing…. doesn’t mean it’s not worth doing…</a:t>
            </a:r>
            <a:endParaRPr lang="en-IN" sz="36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A0602AD-6399-4EBA-B068-8513905A8FE7}"/>
              </a:ext>
            </a:extLst>
          </p:cNvPr>
          <p:cNvPicPr>
            <a:picLocks noChangeAspect="1"/>
          </p:cNvPicPr>
          <p:nvPr/>
        </p:nvPicPr>
        <p:blipFill>
          <a:blip r:embed="rId2"/>
          <a:stretch>
            <a:fillRect/>
          </a:stretch>
        </p:blipFill>
        <p:spPr>
          <a:xfrm>
            <a:off x="8403675" y="4705350"/>
            <a:ext cx="3788325" cy="2152650"/>
          </a:xfrm>
          <a:prstGeom prst="rect">
            <a:avLst/>
          </a:prstGeom>
        </p:spPr>
      </p:pic>
      <p:pic>
        <p:nvPicPr>
          <p:cNvPr id="7" name="Picture 6">
            <a:extLst>
              <a:ext uri="{FF2B5EF4-FFF2-40B4-BE49-F238E27FC236}">
                <a16:creationId xmlns:a16="http://schemas.microsoft.com/office/drawing/2014/main" id="{5C4888DB-629D-44F1-87E4-29A9E3BA9C25}"/>
              </a:ext>
            </a:extLst>
          </p:cNvPr>
          <p:cNvPicPr>
            <a:picLocks noChangeAspect="1"/>
          </p:cNvPicPr>
          <p:nvPr/>
        </p:nvPicPr>
        <p:blipFill>
          <a:blip r:embed="rId3"/>
          <a:stretch>
            <a:fillRect/>
          </a:stretch>
        </p:blipFill>
        <p:spPr>
          <a:xfrm>
            <a:off x="5136161" y="3615843"/>
            <a:ext cx="4152900" cy="2408188"/>
          </a:xfrm>
          <a:prstGeom prst="rect">
            <a:avLst/>
          </a:prstGeom>
        </p:spPr>
      </p:pic>
      <p:pic>
        <p:nvPicPr>
          <p:cNvPr id="8" name="Picture 7">
            <a:extLst>
              <a:ext uri="{FF2B5EF4-FFF2-40B4-BE49-F238E27FC236}">
                <a16:creationId xmlns:a16="http://schemas.microsoft.com/office/drawing/2014/main" id="{B34C195F-8142-4122-9222-842621500076}"/>
              </a:ext>
            </a:extLst>
          </p:cNvPr>
          <p:cNvPicPr>
            <a:picLocks noChangeAspect="1"/>
          </p:cNvPicPr>
          <p:nvPr/>
        </p:nvPicPr>
        <p:blipFill>
          <a:blip r:embed="rId4"/>
          <a:stretch>
            <a:fillRect/>
          </a:stretch>
        </p:blipFill>
        <p:spPr>
          <a:xfrm>
            <a:off x="1455375" y="1844305"/>
            <a:ext cx="3950979" cy="2425400"/>
          </a:xfrm>
          <a:prstGeom prst="rect">
            <a:avLst/>
          </a:prstGeom>
        </p:spPr>
      </p:pic>
      <p:sp>
        <p:nvSpPr>
          <p:cNvPr id="9" name="Rectangle 8">
            <a:extLst>
              <a:ext uri="{FF2B5EF4-FFF2-40B4-BE49-F238E27FC236}">
                <a16:creationId xmlns:a16="http://schemas.microsoft.com/office/drawing/2014/main" id="{77F9B449-047E-4D20-9FBE-7E2CE233D4D0}"/>
              </a:ext>
            </a:extLst>
          </p:cNvPr>
          <p:cNvSpPr/>
          <p:nvPr/>
        </p:nvSpPr>
        <p:spPr>
          <a:xfrm>
            <a:off x="0" y="4269705"/>
            <a:ext cx="5406354" cy="1754326"/>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en-US" sz="5400" b="1" cap="none" spc="0" dirty="0">
                <a:ln w="22225">
                  <a:solidFill>
                    <a:schemeClr val="accent2"/>
                  </a:solidFill>
                  <a:prstDash val="solid"/>
                </a:ln>
                <a:solidFill>
                  <a:srgbClr val="00AAE5"/>
                </a:solidFill>
                <a:effectLst/>
                <a:latin typeface="Calibri"/>
                <a:sym typeface="Calibri"/>
              </a:rPr>
              <a:t>Would you give up music?</a:t>
            </a:r>
            <a:endParaRPr lang="en-US" sz="5400" b="1" cap="none" spc="0" dirty="0">
              <a:ln w="22225">
                <a:solidFill>
                  <a:schemeClr val="accent2"/>
                </a:solidFill>
                <a:prstDash val="solid"/>
              </a:ln>
              <a:solidFill>
                <a:srgbClr val="00AAE5"/>
              </a:solidFill>
              <a:effectLst/>
            </a:endParaRPr>
          </a:p>
        </p:txBody>
      </p:sp>
    </p:spTree>
    <p:extLst>
      <p:ext uri="{BB962C8B-B14F-4D97-AF65-F5344CB8AC3E}">
        <p14:creationId xmlns:p14="http://schemas.microsoft.com/office/powerpoint/2010/main" val="1316115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9635F13-6800-428F-ABAC-1C616D40CDFD}"/>
              </a:ext>
            </a:extLst>
          </p:cNvPr>
          <p:cNvSpPr txBox="1">
            <a:spLocks/>
          </p:cNvSpPr>
          <p:nvPr/>
        </p:nvSpPr>
        <p:spPr bwMode="auto">
          <a:xfrm>
            <a:off x="2015566" y="94129"/>
            <a:ext cx="82296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defTabSz="457200" rtl="0" eaLnBrk="0" fontAlgn="base" hangingPunct="0">
              <a:spcBef>
                <a:spcPct val="0"/>
              </a:spcBef>
              <a:spcAft>
                <a:spcPct val="0"/>
              </a:spcAft>
              <a:defRPr sz="3400" b="1" kern="1200">
                <a:solidFill>
                  <a:schemeClr val="tx2"/>
                </a:solidFill>
                <a:latin typeface="+mj-lt"/>
                <a:ea typeface="Geneva" pitchFamily="-111" charset="-128"/>
                <a:cs typeface="Geneva" pitchFamily="-111" charset="-128"/>
              </a:defRPr>
            </a:lvl1pPr>
            <a:lvl2pPr algn="l" defTabSz="457200" rtl="0" eaLnBrk="0" fontAlgn="base" hangingPunct="0">
              <a:spcBef>
                <a:spcPct val="0"/>
              </a:spcBef>
              <a:spcAft>
                <a:spcPct val="0"/>
              </a:spcAft>
              <a:defRPr sz="3400" b="1">
                <a:solidFill>
                  <a:schemeClr val="tx2"/>
                </a:solidFill>
                <a:latin typeface="Arial" pitchFamily="-111" charset="0"/>
                <a:ea typeface="Geneva" pitchFamily="-111" charset="-128"/>
                <a:cs typeface="Geneva" pitchFamily="-111" charset="-128"/>
              </a:defRPr>
            </a:lvl2pPr>
            <a:lvl3pPr algn="l" defTabSz="457200" rtl="0" eaLnBrk="0" fontAlgn="base" hangingPunct="0">
              <a:spcBef>
                <a:spcPct val="0"/>
              </a:spcBef>
              <a:spcAft>
                <a:spcPct val="0"/>
              </a:spcAft>
              <a:defRPr sz="3400" b="1">
                <a:solidFill>
                  <a:schemeClr val="tx2"/>
                </a:solidFill>
                <a:latin typeface="Arial" pitchFamily="-111" charset="0"/>
                <a:ea typeface="Geneva" pitchFamily="-111" charset="-128"/>
                <a:cs typeface="Geneva" pitchFamily="-111" charset="-128"/>
              </a:defRPr>
            </a:lvl3pPr>
            <a:lvl4pPr algn="l" defTabSz="457200" rtl="0" eaLnBrk="0" fontAlgn="base" hangingPunct="0">
              <a:spcBef>
                <a:spcPct val="0"/>
              </a:spcBef>
              <a:spcAft>
                <a:spcPct val="0"/>
              </a:spcAft>
              <a:defRPr sz="3400" b="1">
                <a:solidFill>
                  <a:schemeClr val="tx2"/>
                </a:solidFill>
                <a:latin typeface="Arial" pitchFamily="-111" charset="0"/>
                <a:ea typeface="Geneva" pitchFamily="-111" charset="-128"/>
                <a:cs typeface="Geneva" pitchFamily="-111" charset="-128"/>
              </a:defRPr>
            </a:lvl4pPr>
            <a:lvl5pPr algn="l" defTabSz="457200" rtl="0" eaLnBrk="0" fontAlgn="base" hangingPunct="0">
              <a:spcBef>
                <a:spcPct val="0"/>
              </a:spcBef>
              <a:spcAft>
                <a:spcPct val="0"/>
              </a:spcAft>
              <a:defRPr sz="3400" b="1">
                <a:solidFill>
                  <a:schemeClr val="tx2"/>
                </a:solidFill>
                <a:latin typeface="Arial" pitchFamily="-111" charset="0"/>
                <a:ea typeface="Geneva" pitchFamily="-111" charset="-128"/>
                <a:cs typeface="Geneva" pitchFamily="-111" charset="-128"/>
              </a:defRPr>
            </a:lvl5pPr>
            <a:lvl6pPr marL="457200" algn="ctr" defTabSz="457200" rtl="0" eaLnBrk="1" fontAlgn="base" hangingPunct="1">
              <a:spcBef>
                <a:spcPct val="0"/>
              </a:spcBef>
              <a:spcAft>
                <a:spcPct val="0"/>
              </a:spcAft>
              <a:defRPr sz="4400">
                <a:solidFill>
                  <a:schemeClr val="tx1"/>
                </a:solidFill>
                <a:latin typeface="Arial" pitchFamily="-111" charset="0"/>
                <a:ea typeface="Geneva" pitchFamily="-111" charset="-128"/>
                <a:cs typeface="Geneva" pitchFamily="-111" charset="-128"/>
              </a:defRPr>
            </a:lvl6pPr>
            <a:lvl7pPr marL="914400" algn="ctr" defTabSz="457200" rtl="0" eaLnBrk="1" fontAlgn="base" hangingPunct="1">
              <a:spcBef>
                <a:spcPct val="0"/>
              </a:spcBef>
              <a:spcAft>
                <a:spcPct val="0"/>
              </a:spcAft>
              <a:defRPr sz="4400">
                <a:solidFill>
                  <a:schemeClr val="tx1"/>
                </a:solidFill>
                <a:latin typeface="Arial" pitchFamily="-111" charset="0"/>
                <a:ea typeface="Geneva" pitchFamily="-111" charset="-128"/>
                <a:cs typeface="Geneva" pitchFamily="-111" charset="-128"/>
              </a:defRPr>
            </a:lvl7pPr>
            <a:lvl8pPr marL="1371600" algn="ctr" defTabSz="457200" rtl="0" eaLnBrk="1" fontAlgn="base" hangingPunct="1">
              <a:spcBef>
                <a:spcPct val="0"/>
              </a:spcBef>
              <a:spcAft>
                <a:spcPct val="0"/>
              </a:spcAft>
              <a:defRPr sz="4400">
                <a:solidFill>
                  <a:schemeClr val="tx1"/>
                </a:solidFill>
                <a:latin typeface="Arial" pitchFamily="-111" charset="0"/>
                <a:ea typeface="Geneva" pitchFamily="-111" charset="-128"/>
                <a:cs typeface="Geneva" pitchFamily="-111" charset="-128"/>
              </a:defRPr>
            </a:lvl8pPr>
            <a:lvl9pPr marL="1828800" algn="ctr" defTabSz="457200" rtl="0" eaLnBrk="1" fontAlgn="base" hangingPunct="1">
              <a:spcBef>
                <a:spcPct val="0"/>
              </a:spcBef>
              <a:spcAft>
                <a:spcPct val="0"/>
              </a:spcAft>
              <a:defRPr sz="4400">
                <a:solidFill>
                  <a:schemeClr val="tx1"/>
                </a:solidFill>
                <a:latin typeface="Arial" pitchFamily="-111" charset="0"/>
                <a:ea typeface="Geneva" pitchFamily="-111" charset="-128"/>
                <a:cs typeface="Geneva" pitchFamily="-111" charset="-128"/>
              </a:defRPr>
            </a:lvl9pPr>
          </a:lstStyle>
          <a:p>
            <a:pPr lvl="0">
              <a:defRPr/>
            </a:pPr>
            <a:r>
              <a:rPr lang="en-US" dirty="0">
                <a:solidFill>
                  <a:srgbClr val="333333"/>
                </a:solidFill>
                <a:latin typeface="Arial"/>
              </a:rPr>
              <a:t>Independence is not dead</a:t>
            </a:r>
            <a:endParaRPr kumimoji="0" lang="en-US" sz="3400" b="1" i="0" u="none" strike="noStrike" kern="1200" cap="none" spc="0" normalizeH="0" baseline="0" noProof="0" dirty="0">
              <a:ln>
                <a:noFill/>
              </a:ln>
              <a:solidFill>
                <a:srgbClr val="333333"/>
              </a:solidFill>
              <a:effectLst/>
              <a:uLnTx/>
              <a:uFillTx/>
              <a:latin typeface="Arial"/>
              <a:ea typeface="Geneva" pitchFamily="-111" charset="-128"/>
            </a:endParaRPr>
          </a:p>
        </p:txBody>
      </p:sp>
      <p:sp>
        <p:nvSpPr>
          <p:cNvPr id="9" name="Content Placeholder 2">
            <a:extLst>
              <a:ext uri="{FF2B5EF4-FFF2-40B4-BE49-F238E27FC236}">
                <a16:creationId xmlns:a16="http://schemas.microsoft.com/office/drawing/2014/main" id="{5525153C-AFEB-48C4-AA26-D087CE4D054E}"/>
              </a:ext>
            </a:extLst>
          </p:cNvPr>
          <p:cNvSpPr txBox="1">
            <a:spLocks/>
          </p:cNvSpPr>
          <p:nvPr/>
        </p:nvSpPr>
        <p:spPr bwMode="auto">
          <a:xfrm>
            <a:off x="1813861" y="1298510"/>
            <a:ext cx="8229600" cy="2553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C66B29"/>
              </a:buClr>
              <a:buFont typeface="Arial" charset="0"/>
              <a:buChar char="•"/>
              <a:defRPr sz="3000" kern="1200">
                <a:solidFill>
                  <a:schemeClr val="accent1"/>
                </a:solidFill>
                <a:latin typeface="+mn-lt"/>
                <a:ea typeface="Geneva" pitchFamily="-111" charset="-128"/>
                <a:cs typeface="Geneva" pitchFamily="-111" charset="-128"/>
              </a:defRPr>
            </a:lvl1pPr>
            <a:lvl2pPr marL="742950" indent="-285750" algn="l" defTabSz="457200" rtl="0" eaLnBrk="0" fontAlgn="base" hangingPunct="0">
              <a:spcBef>
                <a:spcPct val="20000"/>
              </a:spcBef>
              <a:spcAft>
                <a:spcPct val="0"/>
              </a:spcAft>
              <a:buClr>
                <a:srgbClr val="C66B29"/>
              </a:buClr>
              <a:buFont typeface="Arial" charset="0"/>
              <a:buChar char="–"/>
              <a:defRPr sz="2600" kern="1200">
                <a:solidFill>
                  <a:srgbClr val="6B7078"/>
                </a:solidFill>
                <a:latin typeface="+mn-lt"/>
                <a:ea typeface="Geneva" pitchFamily="-111" charset="-128"/>
                <a:cs typeface="+mn-cs"/>
              </a:defRPr>
            </a:lvl2pPr>
            <a:lvl3pPr marL="1143000" indent="-228600" algn="l" defTabSz="457200" rtl="0" eaLnBrk="0" fontAlgn="base" hangingPunct="0">
              <a:spcBef>
                <a:spcPct val="20000"/>
              </a:spcBef>
              <a:spcAft>
                <a:spcPct val="0"/>
              </a:spcAft>
              <a:buClr>
                <a:srgbClr val="C66B29"/>
              </a:buClr>
              <a:buFont typeface="Arial" charset="0"/>
              <a:buChar char="•"/>
              <a:defRPr sz="2200" kern="1200">
                <a:solidFill>
                  <a:srgbClr val="6B7078"/>
                </a:solidFill>
                <a:latin typeface="+mn-lt"/>
                <a:ea typeface="Geneva" pitchFamily="-111" charset="-128"/>
                <a:cs typeface="+mn-cs"/>
              </a:defRPr>
            </a:lvl3pPr>
            <a:lvl4pPr marL="1600200" indent="-228600" algn="l" defTabSz="457200" rtl="0" eaLnBrk="0" fontAlgn="base" hangingPunct="0">
              <a:spcBef>
                <a:spcPct val="20000"/>
              </a:spcBef>
              <a:spcAft>
                <a:spcPct val="0"/>
              </a:spcAft>
              <a:buClr>
                <a:srgbClr val="C66B29"/>
              </a:buClr>
              <a:buFont typeface="Arial" charset="0"/>
              <a:buChar char="–"/>
              <a:defRPr sz="2000" kern="1200">
                <a:solidFill>
                  <a:srgbClr val="6B7078"/>
                </a:solidFill>
                <a:latin typeface="+mn-lt"/>
                <a:ea typeface="Geneva" pitchFamily="-111" charset="-128"/>
                <a:cs typeface="+mn-cs"/>
              </a:defRPr>
            </a:lvl4pPr>
            <a:lvl5pPr marL="2057400" indent="-228600" algn="l" defTabSz="457200" rtl="0" eaLnBrk="0" fontAlgn="base" hangingPunct="0">
              <a:spcBef>
                <a:spcPct val="20000"/>
              </a:spcBef>
              <a:spcAft>
                <a:spcPct val="0"/>
              </a:spcAft>
              <a:buClr>
                <a:srgbClr val="C66B29"/>
              </a:buClr>
              <a:buFont typeface="Arial" charset="0"/>
              <a:buChar char="»"/>
              <a:defRPr sz="2000" kern="1200">
                <a:solidFill>
                  <a:srgbClr val="6B7078"/>
                </a:solidFill>
                <a:latin typeface="+mn-lt"/>
                <a:ea typeface="Geneva" pitchFamily="-11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0">
              <a:buNone/>
            </a:pPr>
            <a:r>
              <a:rPr lang="en-US" sz="3600" b="1" dirty="0">
                <a:solidFill>
                  <a:srgbClr val="00AAE5"/>
                </a:solidFill>
              </a:rPr>
              <a:t>M</a:t>
            </a:r>
            <a:r>
              <a:rPr lang="en-US" dirty="0">
                <a:solidFill>
                  <a:srgbClr val="333333"/>
                </a:solidFill>
              </a:rPr>
              <a:t>otivated</a:t>
            </a:r>
          </a:p>
          <a:p>
            <a:pPr marL="228600" indent="0">
              <a:buNone/>
            </a:pPr>
            <a:r>
              <a:rPr lang="en-US" sz="3600" b="1" dirty="0">
                <a:solidFill>
                  <a:srgbClr val="00AAE5"/>
                </a:solidFill>
              </a:rPr>
              <a:t>A</a:t>
            </a:r>
            <a:r>
              <a:rPr lang="en-US" dirty="0">
                <a:solidFill>
                  <a:srgbClr val="333333"/>
                </a:solidFill>
              </a:rPr>
              <a:t>nticipatory</a:t>
            </a:r>
          </a:p>
          <a:p>
            <a:pPr marL="228600" indent="0">
              <a:buNone/>
            </a:pPr>
            <a:r>
              <a:rPr lang="en-US" sz="3600" b="1" dirty="0">
                <a:solidFill>
                  <a:srgbClr val="00AAE5"/>
                </a:solidFill>
              </a:rPr>
              <a:t>K</a:t>
            </a:r>
            <a:r>
              <a:rPr lang="en-US" dirty="0">
                <a:solidFill>
                  <a:srgbClr val="333333"/>
                </a:solidFill>
              </a:rPr>
              <a:t>inetic</a:t>
            </a:r>
          </a:p>
          <a:p>
            <a:pPr marL="228600" indent="0">
              <a:buNone/>
            </a:pPr>
            <a:r>
              <a:rPr lang="en-US" sz="3600" b="1" dirty="0">
                <a:solidFill>
                  <a:srgbClr val="00AAE5"/>
                </a:solidFill>
              </a:rPr>
              <a:t>E</a:t>
            </a:r>
            <a:r>
              <a:rPr lang="en-US" dirty="0">
                <a:solidFill>
                  <a:srgbClr val="333333"/>
                </a:solidFill>
              </a:rPr>
              <a:t>arnest</a:t>
            </a:r>
          </a:p>
        </p:txBody>
      </p:sp>
      <p:sp>
        <p:nvSpPr>
          <p:cNvPr id="4" name="Text Placeholder 4">
            <a:extLst>
              <a:ext uri="{FF2B5EF4-FFF2-40B4-BE49-F238E27FC236}">
                <a16:creationId xmlns:a16="http://schemas.microsoft.com/office/drawing/2014/main" id="{AC784E62-3936-4ACE-81F2-41E8EB455730}"/>
              </a:ext>
            </a:extLst>
          </p:cNvPr>
          <p:cNvSpPr txBox="1">
            <a:spLocks/>
          </p:cNvSpPr>
          <p:nvPr/>
        </p:nvSpPr>
        <p:spPr>
          <a:xfrm>
            <a:off x="1813861" y="4168296"/>
            <a:ext cx="8229600" cy="13911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buNone/>
            </a:pPr>
            <a:r>
              <a:rPr lang="en-US" sz="2400" dirty="0">
                <a:latin typeface="Arial" panose="020B0604020202020204" pitchFamily="34" charset="0"/>
                <a:cs typeface="Arial" panose="020B0604020202020204" pitchFamily="34" charset="0"/>
              </a:rPr>
              <a:t>Owning a business in today’s environment is challenging.  However, it can also be extremely rewarding.  It is no longer as “simple” as it may have been in the past….but the recognition of steering one’s own ship still has value.  </a:t>
            </a:r>
          </a:p>
        </p:txBody>
      </p:sp>
    </p:spTree>
    <p:extLst>
      <p:ext uri="{BB962C8B-B14F-4D97-AF65-F5344CB8AC3E}">
        <p14:creationId xmlns:p14="http://schemas.microsoft.com/office/powerpoint/2010/main" val="1952757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BDE387-BFFD-4172-9708-F8DC0237BC66}"/>
              </a:ext>
            </a:extLst>
          </p:cNvPr>
          <p:cNvSpPr txBox="1">
            <a:spLocks/>
          </p:cNvSpPr>
          <p:nvPr/>
        </p:nvSpPr>
        <p:spPr bwMode="auto">
          <a:xfrm>
            <a:off x="5162086" y="2191063"/>
            <a:ext cx="6555469" cy="82125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defTabSz="457200" rtl="0" eaLnBrk="0" fontAlgn="base" hangingPunct="0">
              <a:spcBef>
                <a:spcPct val="0"/>
              </a:spcBef>
              <a:spcAft>
                <a:spcPct val="0"/>
              </a:spcAft>
              <a:defRPr sz="3800" b="1" kern="1200" cap="none">
                <a:solidFill>
                  <a:srgbClr val="FFFFFF"/>
                </a:solidFill>
                <a:latin typeface="+mj-lt"/>
                <a:ea typeface="Geneva" pitchFamily="-111" charset="-128"/>
                <a:cs typeface="Geneva" pitchFamily="-111" charset="-128"/>
              </a:defRPr>
            </a:lvl1pPr>
            <a:lvl2pPr algn="l" defTabSz="457200" rtl="0" eaLnBrk="0" fontAlgn="base" hangingPunct="0">
              <a:spcBef>
                <a:spcPct val="0"/>
              </a:spcBef>
              <a:spcAft>
                <a:spcPct val="0"/>
              </a:spcAft>
              <a:defRPr sz="3400" b="1">
                <a:solidFill>
                  <a:schemeClr val="tx2"/>
                </a:solidFill>
                <a:latin typeface="Arial" pitchFamily="-111" charset="0"/>
                <a:ea typeface="Geneva" pitchFamily="-111" charset="-128"/>
                <a:cs typeface="Geneva" pitchFamily="-111" charset="-128"/>
              </a:defRPr>
            </a:lvl2pPr>
            <a:lvl3pPr algn="l" defTabSz="457200" rtl="0" eaLnBrk="0" fontAlgn="base" hangingPunct="0">
              <a:spcBef>
                <a:spcPct val="0"/>
              </a:spcBef>
              <a:spcAft>
                <a:spcPct val="0"/>
              </a:spcAft>
              <a:defRPr sz="3400" b="1">
                <a:solidFill>
                  <a:schemeClr val="tx2"/>
                </a:solidFill>
                <a:latin typeface="Arial" pitchFamily="-111" charset="0"/>
                <a:ea typeface="Geneva" pitchFamily="-111" charset="-128"/>
                <a:cs typeface="Geneva" pitchFamily="-111" charset="-128"/>
              </a:defRPr>
            </a:lvl3pPr>
            <a:lvl4pPr algn="l" defTabSz="457200" rtl="0" eaLnBrk="0" fontAlgn="base" hangingPunct="0">
              <a:spcBef>
                <a:spcPct val="0"/>
              </a:spcBef>
              <a:spcAft>
                <a:spcPct val="0"/>
              </a:spcAft>
              <a:defRPr sz="3400" b="1">
                <a:solidFill>
                  <a:schemeClr val="tx2"/>
                </a:solidFill>
                <a:latin typeface="Arial" pitchFamily="-111" charset="0"/>
                <a:ea typeface="Geneva" pitchFamily="-111" charset="-128"/>
                <a:cs typeface="Geneva" pitchFamily="-111" charset="-128"/>
              </a:defRPr>
            </a:lvl4pPr>
            <a:lvl5pPr algn="l" defTabSz="457200" rtl="0" eaLnBrk="0" fontAlgn="base" hangingPunct="0">
              <a:spcBef>
                <a:spcPct val="0"/>
              </a:spcBef>
              <a:spcAft>
                <a:spcPct val="0"/>
              </a:spcAft>
              <a:defRPr sz="3400" b="1">
                <a:solidFill>
                  <a:schemeClr val="tx2"/>
                </a:solidFill>
                <a:latin typeface="Arial" pitchFamily="-111" charset="0"/>
                <a:ea typeface="Geneva" pitchFamily="-111" charset="-128"/>
                <a:cs typeface="Geneva" pitchFamily="-111" charset="-128"/>
              </a:defRPr>
            </a:lvl5pPr>
            <a:lvl6pPr marL="457200" algn="ctr" defTabSz="457200" rtl="0" eaLnBrk="1" fontAlgn="base" hangingPunct="1">
              <a:spcBef>
                <a:spcPct val="0"/>
              </a:spcBef>
              <a:spcAft>
                <a:spcPct val="0"/>
              </a:spcAft>
              <a:defRPr sz="4400">
                <a:solidFill>
                  <a:schemeClr val="tx1"/>
                </a:solidFill>
                <a:latin typeface="Arial" pitchFamily="-111" charset="0"/>
                <a:ea typeface="Geneva" pitchFamily="-111" charset="-128"/>
                <a:cs typeface="Geneva" pitchFamily="-111" charset="-128"/>
              </a:defRPr>
            </a:lvl6pPr>
            <a:lvl7pPr marL="914400" algn="ctr" defTabSz="457200" rtl="0" eaLnBrk="1" fontAlgn="base" hangingPunct="1">
              <a:spcBef>
                <a:spcPct val="0"/>
              </a:spcBef>
              <a:spcAft>
                <a:spcPct val="0"/>
              </a:spcAft>
              <a:defRPr sz="4400">
                <a:solidFill>
                  <a:schemeClr val="tx1"/>
                </a:solidFill>
                <a:latin typeface="Arial" pitchFamily="-111" charset="0"/>
                <a:ea typeface="Geneva" pitchFamily="-111" charset="-128"/>
                <a:cs typeface="Geneva" pitchFamily="-111" charset="-128"/>
              </a:defRPr>
            </a:lvl7pPr>
            <a:lvl8pPr marL="1371600" algn="ctr" defTabSz="457200" rtl="0" eaLnBrk="1" fontAlgn="base" hangingPunct="1">
              <a:spcBef>
                <a:spcPct val="0"/>
              </a:spcBef>
              <a:spcAft>
                <a:spcPct val="0"/>
              </a:spcAft>
              <a:defRPr sz="4400">
                <a:solidFill>
                  <a:schemeClr val="tx1"/>
                </a:solidFill>
                <a:latin typeface="Arial" pitchFamily="-111" charset="0"/>
                <a:ea typeface="Geneva" pitchFamily="-111" charset="-128"/>
                <a:cs typeface="Geneva" pitchFamily="-111" charset="-128"/>
              </a:defRPr>
            </a:lvl8pPr>
            <a:lvl9pPr marL="1828800" algn="ctr" defTabSz="457200" rtl="0" eaLnBrk="1" fontAlgn="base" hangingPunct="1">
              <a:spcBef>
                <a:spcPct val="0"/>
              </a:spcBef>
              <a:spcAft>
                <a:spcPct val="0"/>
              </a:spcAft>
              <a:defRPr sz="4400">
                <a:solidFill>
                  <a:schemeClr val="tx1"/>
                </a:solidFill>
                <a:latin typeface="Arial" pitchFamily="-111" charset="0"/>
                <a:ea typeface="Geneva" pitchFamily="-111" charset="-128"/>
                <a:cs typeface="Geneva" pitchFamily="-111" charset="-128"/>
              </a:defRPr>
            </a:lvl9pPr>
          </a:lstStyle>
          <a:p>
            <a:pPr lvl="0">
              <a:defRPr/>
            </a:pPr>
            <a:r>
              <a:rPr lang="en-US" dirty="0">
                <a:solidFill>
                  <a:srgbClr val="333333"/>
                </a:solidFill>
                <a:latin typeface="Arial"/>
              </a:rPr>
              <a:t>Questions? </a:t>
            </a:r>
          </a:p>
        </p:txBody>
      </p:sp>
    </p:spTree>
    <p:extLst>
      <p:ext uri="{BB962C8B-B14F-4D97-AF65-F5344CB8AC3E}">
        <p14:creationId xmlns:p14="http://schemas.microsoft.com/office/powerpoint/2010/main" val="4125571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709C-AEF0-41D9-968F-EF1D808A2777}"/>
              </a:ext>
            </a:extLst>
          </p:cNvPr>
          <p:cNvSpPr txBox="1">
            <a:spLocks/>
          </p:cNvSpPr>
          <p:nvPr/>
        </p:nvSpPr>
        <p:spPr bwMode="auto">
          <a:xfrm>
            <a:off x="2439193" y="2566085"/>
            <a:ext cx="73152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400" b="1" kern="1200">
                <a:solidFill>
                  <a:schemeClr val="bg1"/>
                </a:solidFill>
                <a:latin typeface="+mj-lt"/>
                <a:ea typeface="Geneva" pitchFamily="-111" charset="-128"/>
                <a:cs typeface="Geneva" pitchFamily="-111" charset="-128"/>
              </a:defRPr>
            </a:lvl1pPr>
            <a:lvl2pPr algn="l" defTabSz="457200" rtl="0" eaLnBrk="0" fontAlgn="base" hangingPunct="0">
              <a:spcBef>
                <a:spcPct val="0"/>
              </a:spcBef>
              <a:spcAft>
                <a:spcPct val="0"/>
              </a:spcAft>
              <a:defRPr sz="3400" b="1">
                <a:solidFill>
                  <a:schemeClr val="tx2"/>
                </a:solidFill>
                <a:latin typeface="Arial" pitchFamily="-111" charset="0"/>
                <a:ea typeface="Geneva" pitchFamily="-111" charset="-128"/>
                <a:cs typeface="Geneva" pitchFamily="-111" charset="-128"/>
              </a:defRPr>
            </a:lvl2pPr>
            <a:lvl3pPr algn="l" defTabSz="457200" rtl="0" eaLnBrk="0" fontAlgn="base" hangingPunct="0">
              <a:spcBef>
                <a:spcPct val="0"/>
              </a:spcBef>
              <a:spcAft>
                <a:spcPct val="0"/>
              </a:spcAft>
              <a:defRPr sz="3400" b="1">
                <a:solidFill>
                  <a:schemeClr val="tx2"/>
                </a:solidFill>
                <a:latin typeface="Arial" pitchFamily="-111" charset="0"/>
                <a:ea typeface="Geneva" pitchFamily="-111" charset="-128"/>
                <a:cs typeface="Geneva" pitchFamily="-111" charset="-128"/>
              </a:defRPr>
            </a:lvl3pPr>
            <a:lvl4pPr algn="l" defTabSz="457200" rtl="0" eaLnBrk="0" fontAlgn="base" hangingPunct="0">
              <a:spcBef>
                <a:spcPct val="0"/>
              </a:spcBef>
              <a:spcAft>
                <a:spcPct val="0"/>
              </a:spcAft>
              <a:defRPr sz="3400" b="1">
                <a:solidFill>
                  <a:schemeClr val="tx2"/>
                </a:solidFill>
                <a:latin typeface="Arial" pitchFamily="-111" charset="0"/>
                <a:ea typeface="Geneva" pitchFamily="-111" charset="-128"/>
                <a:cs typeface="Geneva" pitchFamily="-111" charset="-128"/>
              </a:defRPr>
            </a:lvl4pPr>
            <a:lvl5pPr algn="l" defTabSz="457200" rtl="0" eaLnBrk="0" fontAlgn="base" hangingPunct="0">
              <a:spcBef>
                <a:spcPct val="0"/>
              </a:spcBef>
              <a:spcAft>
                <a:spcPct val="0"/>
              </a:spcAft>
              <a:defRPr sz="3400" b="1">
                <a:solidFill>
                  <a:schemeClr val="tx2"/>
                </a:solidFill>
                <a:latin typeface="Arial" pitchFamily="-111" charset="0"/>
                <a:ea typeface="Geneva" pitchFamily="-111" charset="-128"/>
                <a:cs typeface="Geneva" pitchFamily="-111" charset="-128"/>
              </a:defRPr>
            </a:lvl5pPr>
            <a:lvl6pPr marL="457200" algn="ctr" defTabSz="457200" rtl="0" eaLnBrk="1" fontAlgn="base" hangingPunct="1">
              <a:spcBef>
                <a:spcPct val="0"/>
              </a:spcBef>
              <a:spcAft>
                <a:spcPct val="0"/>
              </a:spcAft>
              <a:defRPr sz="4400">
                <a:solidFill>
                  <a:schemeClr val="tx1"/>
                </a:solidFill>
                <a:latin typeface="Arial" pitchFamily="-111" charset="0"/>
                <a:ea typeface="Geneva" pitchFamily="-111" charset="-128"/>
                <a:cs typeface="Geneva" pitchFamily="-111" charset="-128"/>
              </a:defRPr>
            </a:lvl6pPr>
            <a:lvl7pPr marL="914400" algn="ctr" defTabSz="457200" rtl="0" eaLnBrk="1" fontAlgn="base" hangingPunct="1">
              <a:spcBef>
                <a:spcPct val="0"/>
              </a:spcBef>
              <a:spcAft>
                <a:spcPct val="0"/>
              </a:spcAft>
              <a:defRPr sz="4400">
                <a:solidFill>
                  <a:schemeClr val="tx1"/>
                </a:solidFill>
                <a:latin typeface="Arial" pitchFamily="-111" charset="0"/>
                <a:ea typeface="Geneva" pitchFamily="-111" charset="-128"/>
                <a:cs typeface="Geneva" pitchFamily="-111" charset="-128"/>
              </a:defRPr>
            </a:lvl7pPr>
            <a:lvl8pPr marL="1371600" algn="ctr" defTabSz="457200" rtl="0" eaLnBrk="1" fontAlgn="base" hangingPunct="1">
              <a:spcBef>
                <a:spcPct val="0"/>
              </a:spcBef>
              <a:spcAft>
                <a:spcPct val="0"/>
              </a:spcAft>
              <a:defRPr sz="4400">
                <a:solidFill>
                  <a:schemeClr val="tx1"/>
                </a:solidFill>
                <a:latin typeface="Arial" pitchFamily="-111" charset="0"/>
                <a:ea typeface="Geneva" pitchFamily="-111" charset="-128"/>
                <a:cs typeface="Geneva" pitchFamily="-111" charset="-128"/>
              </a:defRPr>
            </a:lvl8pPr>
            <a:lvl9pPr marL="1828800" algn="ctr" defTabSz="457200" rtl="0" eaLnBrk="1" fontAlgn="base" hangingPunct="1">
              <a:spcBef>
                <a:spcPct val="0"/>
              </a:spcBef>
              <a:spcAft>
                <a:spcPct val="0"/>
              </a:spcAft>
              <a:defRPr sz="4400">
                <a:solidFill>
                  <a:schemeClr val="tx1"/>
                </a:solidFill>
                <a:latin typeface="Arial" pitchFamily="-111" charset="0"/>
                <a:ea typeface="Geneva" pitchFamily="-111" charset="-128"/>
                <a:cs typeface="Geneva" pitchFamily="-111"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a:ln>
                  <a:noFill/>
                </a:ln>
                <a:solidFill>
                  <a:sysClr val="window" lastClr="FFFFFF"/>
                </a:solidFill>
                <a:effectLst/>
                <a:uLnTx/>
                <a:uFillTx/>
                <a:latin typeface="Arial"/>
                <a:ea typeface="Geneva" pitchFamily="-111" charset="-128"/>
              </a:rPr>
              <a:t>Thank You</a:t>
            </a:r>
          </a:p>
        </p:txBody>
      </p:sp>
      <p:sp>
        <p:nvSpPr>
          <p:cNvPr id="4" name="TextBox 3">
            <a:extLst>
              <a:ext uri="{FF2B5EF4-FFF2-40B4-BE49-F238E27FC236}">
                <a16:creationId xmlns:a16="http://schemas.microsoft.com/office/drawing/2014/main" id="{2EA3A98A-E6BC-4935-A244-762A06232D5D}"/>
              </a:ext>
            </a:extLst>
          </p:cNvPr>
          <p:cNvSpPr txBox="1">
            <a:spLocks noChangeArrowheads="1"/>
          </p:cNvSpPr>
          <p:nvPr/>
        </p:nvSpPr>
        <p:spPr bwMode="auto">
          <a:xfrm>
            <a:off x="0" y="2566085"/>
            <a:ext cx="12192000" cy="1700212"/>
          </a:xfrm>
          <a:prstGeom prst="rect">
            <a:avLst/>
          </a:prstGeom>
          <a:solidFill>
            <a:srgbClr val="8B8F9E"/>
          </a:solidFill>
          <a:ln w="19050">
            <a:solidFill>
              <a:sysClr val="window" lastClr="FFFFFF"/>
            </a:solidFill>
            <a:miter lim="800000"/>
            <a:headEnd/>
            <a:tailEnd/>
          </a:ln>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Arial" pitchFamily="-111" charset="0"/>
                <a:ea typeface="Geneva" pitchFamily="-111" charset="-128"/>
                <a:cs typeface="Geneva" pitchFamily="-111" charset="-128"/>
              </a:rPr>
              <a:t>Thank You</a:t>
            </a:r>
          </a:p>
        </p:txBody>
      </p:sp>
      <p:sp>
        <p:nvSpPr>
          <p:cNvPr id="5" name="Subtitle 2">
            <a:extLst>
              <a:ext uri="{FF2B5EF4-FFF2-40B4-BE49-F238E27FC236}">
                <a16:creationId xmlns:a16="http://schemas.microsoft.com/office/drawing/2014/main" id="{F38E6165-E948-4348-BD7A-F717B4213DFF}"/>
              </a:ext>
            </a:extLst>
          </p:cNvPr>
          <p:cNvSpPr txBox="1">
            <a:spLocks/>
          </p:cNvSpPr>
          <p:nvPr/>
        </p:nvSpPr>
        <p:spPr bwMode="auto">
          <a:xfrm>
            <a:off x="380839" y="5192785"/>
            <a:ext cx="2672753" cy="1501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defTabSz="457200" rtl="0" eaLnBrk="0" fontAlgn="base" hangingPunct="0">
              <a:spcBef>
                <a:spcPct val="20000"/>
              </a:spcBef>
              <a:spcAft>
                <a:spcPct val="0"/>
              </a:spcAft>
              <a:buClr>
                <a:srgbClr val="C66B29"/>
              </a:buClr>
              <a:buFont typeface="Arial" panose="020B0604020202020204" pitchFamily="34" charset="0"/>
              <a:buNone/>
              <a:defRPr sz="2500" kern="1200">
                <a:solidFill>
                  <a:schemeClr val="bg2">
                    <a:lumMod val="75000"/>
                  </a:schemeClr>
                </a:solidFill>
                <a:latin typeface="+mn-lt"/>
                <a:ea typeface="Geneva" pitchFamily="-111" charset="-128"/>
                <a:cs typeface="Geneva" pitchFamily="-111" charset="-128"/>
              </a:defRPr>
            </a:lvl1pPr>
            <a:lvl2pPr marL="457200" indent="0" algn="ctr" defTabSz="457200" rtl="0" eaLnBrk="0" fontAlgn="base" hangingPunct="0">
              <a:spcBef>
                <a:spcPct val="20000"/>
              </a:spcBef>
              <a:spcAft>
                <a:spcPct val="0"/>
              </a:spcAft>
              <a:buClr>
                <a:srgbClr val="C66B29"/>
              </a:buClr>
              <a:buFont typeface="Arial" panose="020B0604020202020204" pitchFamily="34" charset="0"/>
              <a:buNone/>
              <a:defRPr sz="2600" kern="1200">
                <a:solidFill>
                  <a:schemeClr val="tx1">
                    <a:tint val="75000"/>
                  </a:schemeClr>
                </a:solidFill>
                <a:latin typeface="+mn-lt"/>
                <a:ea typeface="Geneva" pitchFamily="-111" charset="-128"/>
                <a:cs typeface="+mn-cs"/>
              </a:defRPr>
            </a:lvl2pPr>
            <a:lvl3pPr marL="914400" indent="0" algn="ctr" defTabSz="457200" rtl="0" eaLnBrk="0" fontAlgn="base" hangingPunct="0">
              <a:spcBef>
                <a:spcPct val="20000"/>
              </a:spcBef>
              <a:spcAft>
                <a:spcPct val="0"/>
              </a:spcAft>
              <a:buClr>
                <a:srgbClr val="C66B29"/>
              </a:buClr>
              <a:buFont typeface="Arial" panose="020B0604020202020204" pitchFamily="34" charset="0"/>
              <a:buNone/>
              <a:defRPr sz="2200" kern="1200">
                <a:solidFill>
                  <a:schemeClr val="tx1">
                    <a:tint val="75000"/>
                  </a:schemeClr>
                </a:solidFill>
                <a:latin typeface="+mn-lt"/>
                <a:ea typeface="Geneva" pitchFamily="-111" charset="-128"/>
                <a:cs typeface="+mn-cs"/>
              </a:defRPr>
            </a:lvl3pPr>
            <a:lvl4pPr marL="1371600" indent="0" algn="ctr" defTabSz="457200" rtl="0" eaLnBrk="0" fontAlgn="base" hangingPunct="0">
              <a:spcBef>
                <a:spcPct val="20000"/>
              </a:spcBef>
              <a:spcAft>
                <a:spcPct val="0"/>
              </a:spcAft>
              <a:buClr>
                <a:srgbClr val="C66B29"/>
              </a:buClr>
              <a:buFont typeface="Arial" panose="020B0604020202020204" pitchFamily="34" charset="0"/>
              <a:buNone/>
              <a:defRPr sz="2000" kern="1200">
                <a:solidFill>
                  <a:schemeClr val="tx1">
                    <a:tint val="75000"/>
                  </a:schemeClr>
                </a:solidFill>
                <a:latin typeface="+mn-lt"/>
                <a:ea typeface="Geneva" pitchFamily="-111" charset="-128"/>
                <a:cs typeface="+mn-cs"/>
              </a:defRPr>
            </a:lvl4pPr>
            <a:lvl5pPr marL="1828800" indent="0" algn="ctr" defTabSz="457200" rtl="0" eaLnBrk="0" fontAlgn="base" hangingPunct="0">
              <a:spcBef>
                <a:spcPct val="20000"/>
              </a:spcBef>
              <a:spcAft>
                <a:spcPct val="0"/>
              </a:spcAft>
              <a:buClr>
                <a:srgbClr val="C66B29"/>
              </a:buClr>
              <a:buFont typeface="Arial" panose="020B0604020202020204" pitchFamily="34" charset="0"/>
              <a:buNone/>
              <a:defRPr sz="2000" kern="1200">
                <a:solidFill>
                  <a:schemeClr val="tx1">
                    <a:tint val="75000"/>
                  </a:schemeClr>
                </a:solidFill>
                <a:latin typeface="+mn-lt"/>
                <a:ea typeface="Geneva" pitchFamily="-111"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lgn="l">
              <a:lnSpc>
                <a:spcPct val="92000"/>
              </a:lnSpc>
              <a:spcBef>
                <a:spcPct val="0"/>
              </a:spcBef>
              <a:spcAft>
                <a:spcPts val="500"/>
              </a:spcAft>
              <a:defRPr/>
            </a:pPr>
            <a:r>
              <a:rPr lang="en-US" altLang="en-US" sz="1500" b="1" dirty="0" err="1">
                <a:solidFill>
                  <a:schemeClr val="bg1"/>
                </a:solidFill>
                <a:latin typeface="Arial"/>
              </a:rPr>
              <a:t>Coronis</a:t>
            </a:r>
            <a:r>
              <a:rPr lang="en-US" altLang="en-US" sz="1500" b="1" dirty="0">
                <a:solidFill>
                  <a:schemeClr val="bg1"/>
                </a:solidFill>
                <a:latin typeface="Arial"/>
              </a:rPr>
              <a:t> Health</a:t>
            </a:r>
          </a:p>
          <a:p>
            <a:pPr lvl="0" algn="l">
              <a:lnSpc>
                <a:spcPct val="92000"/>
              </a:lnSpc>
              <a:spcBef>
                <a:spcPct val="0"/>
              </a:spcBef>
              <a:spcAft>
                <a:spcPts val="500"/>
              </a:spcAft>
              <a:defRPr/>
            </a:pPr>
            <a:r>
              <a:rPr lang="en-US" altLang="en-US" sz="1500" dirty="0">
                <a:solidFill>
                  <a:schemeClr val="bg1"/>
                </a:solidFill>
                <a:latin typeface="Arial"/>
              </a:rPr>
              <a:t>(877) 983-1234</a:t>
            </a:r>
          </a:p>
          <a:p>
            <a:pPr lvl="0" algn="l">
              <a:lnSpc>
                <a:spcPct val="92000"/>
              </a:lnSpc>
              <a:spcBef>
                <a:spcPct val="0"/>
              </a:spcBef>
              <a:spcAft>
                <a:spcPts val="500"/>
              </a:spcAft>
              <a:defRPr/>
            </a:pPr>
            <a:r>
              <a:rPr lang="nb-NO" altLang="en-US" sz="1500" dirty="0">
                <a:solidFill>
                  <a:schemeClr val="bg1"/>
                </a:solidFill>
                <a:latin typeface="Arial"/>
              </a:rPr>
              <a:t>5963 Exchange Dr Ste. 114,</a:t>
            </a:r>
          </a:p>
          <a:p>
            <a:pPr lvl="0" algn="l">
              <a:lnSpc>
                <a:spcPct val="92000"/>
              </a:lnSpc>
              <a:spcBef>
                <a:spcPct val="0"/>
              </a:spcBef>
              <a:spcAft>
                <a:spcPts val="500"/>
              </a:spcAft>
              <a:defRPr/>
            </a:pPr>
            <a:r>
              <a:rPr lang="nb-NO" altLang="en-US" sz="1500" dirty="0">
                <a:solidFill>
                  <a:schemeClr val="bg1"/>
                </a:solidFill>
                <a:latin typeface="Arial"/>
              </a:rPr>
              <a:t>Sykesville, MD 21784</a:t>
            </a:r>
            <a:endParaRPr lang="en-US" altLang="en-US" sz="1500" dirty="0">
              <a:solidFill>
                <a:schemeClr val="bg1"/>
              </a:solidFill>
              <a:latin typeface="Arial"/>
            </a:endParaRPr>
          </a:p>
          <a:p>
            <a:pPr lvl="0" algn="l">
              <a:lnSpc>
                <a:spcPct val="92000"/>
              </a:lnSpc>
              <a:spcBef>
                <a:spcPct val="0"/>
              </a:spcBef>
              <a:spcAft>
                <a:spcPts val="500"/>
              </a:spcAft>
              <a:defRPr/>
            </a:pPr>
            <a:r>
              <a:rPr lang="en-US" altLang="en-US" sz="1500" dirty="0">
                <a:solidFill>
                  <a:schemeClr val="bg1"/>
                </a:solidFill>
                <a:latin typeface="Arial"/>
              </a:rPr>
              <a:t>www.coronishealth.com </a:t>
            </a:r>
          </a:p>
        </p:txBody>
      </p:sp>
    </p:spTree>
    <p:extLst>
      <p:ext uri="{BB962C8B-B14F-4D97-AF65-F5344CB8AC3E}">
        <p14:creationId xmlns:p14="http://schemas.microsoft.com/office/powerpoint/2010/main" val="892782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293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D4810C6-397F-430A-9D4D-B9C8F822A853}"/>
              </a:ext>
            </a:extLst>
          </p:cNvPr>
          <p:cNvSpPr txBox="1">
            <a:spLocks/>
          </p:cNvSpPr>
          <p:nvPr/>
        </p:nvSpPr>
        <p:spPr>
          <a:xfrm>
            <a:off x="2057399" y="611673"/>
            <a:ext cx="8247743" cy="6322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rgbClr val="333333"/>
                </a:solidFill>
                <a:latin typeface="Arial" panose="020B0604020202020204" pitchFamily="34" charset="0"/>
                <a:cs typeface="Arial" panose="020B0604020202020204" pitchFamily="34" charset="0"/>
              </a:rPr>
              <a:t>What does independence look like?</a:t>
            </a:r>
          </a:p>
        </p:txBody>
      </p:sp>
      <p:sp>
        <p:nvSpPr>
          <p:cNvPr id="4" name="Google Shape;159;p5">
            <a:extLst>
              <a:ext uri="{FF2B5EF4-FFF2-40B4-BE49-F238E27FC236}">
                <a16:creationId xmlns:a16="http://schemas.microsoft.com/office/drawing/2014/main" id="{ED023F0F-9513-4939-BC48-FCA3F4A57977}"/>
              </a:ext>
            </a:extLst>
          </p:cNvPr>
          <p:cNvSpPr txBox="1">
            <a:spLocks/>
          </p:cNvSpPr>
          <p:nvPr/>
        </p:nvSpPr>
        <p:spPr>
          <a:xfrm>
            <a:off x="2100263" y="1304925"/>
            <a:ext cx="8045223" cy="46627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0"/>
              </a:spcBef>
              <a:spcAft>
                <a:spcPts val="0"/>
              </a:spcAft>
              <a:buClr>
                <a:schemeClr val="dk1"/>
              </a:buClr>
              <a:buSzPts val="2400"/>
              <a:buFont typeface="Arial"/>
              <a:buNone/>
              <a:defRPr sz="24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2"/>
                </a:solidFill>
                <a:latin typeface="Calibri"/>
                <a:ea typeface="Calibri"/>
                <a:cs typeface="Calibri"/>
                <a:sym typeface="Calibri"/>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3pPr>
            <a:lvl4pPr marL="1828800" marR="0" lvl="3" indent="-285750" algn="l" rtl="0">
              <a:lnSpc>
                <a:spcPct val="90000"/>
              </a:lnSpc>
              <a:spcBef>
                <a:spcPts val="5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pPr lvl="0" indent="-457200">
              <a:buClr>
                <a:srgbClr val="00AAE5"/>
              </a:buClr>
              <a:buFont typeface="Arial" panose="020B0604020202020204" pitchFamily="34" charset="0"/>
              <a:buChar char="•"/>
              <a:defRPr/>
            </a:pPr>
            <a:r>
              <a:rPr lang="en-US" sz="3000" kern="0" dirty="0">
                <a:solidFill>
                  <a:srgbClr val="333333"/>
                </a:solidFill>
                <a:latin typeface="Arial" panose="020B0604020202020204" pitchFamily="34" charset="0"/>
                <a:cs typeface="Arial" panose="020B0604020202020204" pitchFamily="34" charset="0"/>
              </a:rPr>
              <a:t>A state of being free of control</a:t>
            </a:r>
          </a:p>
          <a:p>
            <a:pPr marL="609600" marR="0" lvl="0" indent="-457200" algn="l" defTabSz="914400" rtl="0" eaLnBrk="1" fontAlgn="auto" latinLnBrk="0" hangingPunct="1">
              <a:lnSpc>
                <a:spcPct val="110000"/>
              </a:lnSpc>
              <a:spcBef>
                <a:spcPts val="600"/>
              </a:spcBef>
              <a:spcAft>
                <a:spcPts val="0"/>
              </a:spcAft>
              <a:buClr>
                <a:srgbClr val="00AAE5"/>
              </a:buClr>
              <a:buSzPts val="2400"/>
              <a:buFont typeface="Arial" panose="020B0604020202020204" pitchFamily="34" charset="0"/>
              <a:buChar char="•"/>
              <a:tabLst/>
              <a:defRPr/>
            </a:pPr>
            <a:endParaRPr kumimoji="0" lang="en-US" sz="3000" b="0" i="0" u="none" strike="noStrike" kern="0" cap="none" spc="0" normalizeH="0" baseline="0" noProof="0" dirty="0">
              <a:ln>
                <a:noFill/>
              </a:ln>
              <a:solidFill>
                <a:srgbClr val="333333"/>
              </a:solidFill>
              <a:effectLst/>
              <a:uLnTx/>
              <a:uFillTx/>
              <a:latin typeface="Arial" panose="020B0604020202020204" pitchFamily="34" charset="0"/>
              <a:cs typeface="Arial" panose="020B0604020202020204" pitchFamily="34" charset="0"/>
              <a:sym typeface="Calibri"/>
            </a:endParaRPr>
          </a:p>
          <a:p>
            <a:pPr lvl="0" indent="-457200">
              <a:spcBef>
                <a:spcPts val="600"/>
              </a:spcBef>
              <a:buClr>
                <a:srgbClr val="00AAE5"/>
              </a:buClr>
              <a:buFont typeface="Arial" panose="020B0604020202020204" pitchFamily="34" charset="0"/>
              <a:buChar char="•"/>
              <a:defRPr/>
            </a:pPr>
            <a:r>
              <a:rPr lang="en-US" sz="3000" kern="0" dirty="0">
                <a:solidFill>
                  <a:srgbClr val="333333"/>
                </a:solidFill>
                <a:latin typeface="Arial" panose="020B0604020202020204" pitchFamily="34" charset="0"/>
                <a:cs typeface="Arial" panose="020B0604020202020204" pitchFamily="34" charset="0"/>
              </a:rPr>
              <a:t>Exercising self government</a:t>
            </a:r>
          </a:p>
          <a:p>
            <a:pPr lvl="0" indent="-457200">
              <a:spcBef>
                <a:spcPts val="600"/>
              </a:spcBef>
              <a:buClr>
                <a:srgbClr val="00AAE5"/>
              </a:buClr>
              <a:buFont typeface="Arial" panose="020B0604020202020204" pitchFamily="34" charset="0"/>
              <a:buChar char="•"/>
              <a:defRPr/>
            </a:pPr>
            <a:endParaRPr lang="en-US" sz="3000" kern="0" dirty="0">
              <a:solidFill>
                <a:srgbClr val="333333"/>
              </a:solidFill>
              <a:latin typeface="Arial" panose="020B0604020202020204" pitchFamily="34" charset="0"/>
              <a:cs typeface="Arial" panose="020B0604020202020204" pitchFamily="34" charset="0"/>
            </a:endParaRPr>
          </a:p>
          <a:p>
            <a:pPr lvl="0" indent="-457200">
              <a:spcBef>
                <a:spcPts val="600"/>
              </a:spcBef>
              <a:buClr>
                <a:srgbClr val="00AAE5"/>
              </a:buClr>
              <a:buFont typeface="Arial" panose="020B0604020202020204" pitchFamily="34" charset="0"/>
              <a:buChar char="•"/>
              <a:defRPr/>
            </a:pPr>
            <a:r>
              <a:rPr lang="en-US" sz="3000" kern="0" dirty="0">
                <a:solidFill>
                  <a:srgbClr val="333333"/>
                </a:solidFill>
                <a:latin typeface="Arial" panose="020B0604020202020204" pitchFamily="34" charset="0"/>
                <a:cs typeface="Arial" panose="020B0604020202020204" pitchFamily="34" charset="0"/>
              </a:rPr>
              <a:t>Able to survive alone</a:t>
            </a:r>
          </a:p>
          <a:p>
            <a:pPr marL="152400" marR="0" lvl="0" indent="0" algn="l" defTabSz="914400" rtl="0" eaLnBrk="1" fontAlgn="auto" latinLnBrk="0" hangingPunct="1">
              <a:lnSpc>
                <a:spcPct val="110000"/>
              </a:lnSpc>
              <a:spcBef>
                <a:spcPts val="600"/>
              </a:spcBef>
              <a:spcAft>
                <a:spcPts val="0"/>
              </a:spcAft>
              <a:buClr>
                <a:srgbClr val="00AAE5"/>
              </a:buClr>
              <a:buSzPts val="2400"/>
              <a:tabLst/>
              <a:defRPr/>
            </a:pPr>
            <a:endParaRPr kumimoji="0" lang="en-US" sz="3000" b="0" i="0" u="none" strike="noStrike" kern="0" cap="none" spc="0" normalizeH="0" baseline="0" noProof="0" dirty="0">
              <a:ln>
                <a:noFill/>
              </a:ln>
              <a:solidFill>
                <a:srgbClr val="333333"/>
              </a:solidFill>
              <a:effectLst/>
              <a:uLnTx/>
              <a:uFillTx/>
              <a:latin typeface="Arial" panose="020B0604020202020204" pitchFamily="34" charset="0"/>
              <a:cs typeface="Arial" panose="020B0604020202020204" pitchFamily="34" charset="0"/>
              <a:sym typeface="Calibri"/>
            </a:endParaRPr>
          </a:p>
          <a:p>
            <a:pPr lvl="0" indent="-457200">
              <a:spcBef>
                <a:spcPts val="600"/>
              </a:spcBef>
              <a:buClr>
                <a:srgbClr val="00AAE5"/>
              </a:buClr>
              <a:buFont typeface="Arial" panose="020B0604020202020204" pitchFamily="34" charset="0"/>
              <a:buChar char="•"/>
              <a:defRPr/>
            </a:pPr>
            <a:r>
              <a:rPr lang="en-US" sz="3000" kern="0" dirty="0">
                <a:solidFill>
                  <a:srgbClr val="333333"/>
                </a:solidFill>
                <a:latin typeface="Arial" panose="020B0604020202020204" pitchFamily="34" charset="0"/>
                <a:cs typeface="Arial" panose="020B0604020202020204" pitchFamily="34" charset="0"/>
              </a:rPr>
              <a:t>Not having to depend on anyone or anything else</a:t>
            </a:r>
          </a:p>
        </p:txBody>
      </p:sp>
    </p:spTree>
    <p:extLst>
      <p:ext uri="{BB962C8B-B14F-4D97-AF65-F5344CB8AC3E}">
        <p14:creationId xmlns:p14="http://schemas.microsoft.com/office/powerpoint/2010/main" val="3471758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EF79696-D682-454E-B0C7-26EED3503C60}"/>
              </a:ext>
            </a:extLst>
          </p:cNvPr>
          <p:cNvSpPr/>
          <p:nvPr/>
        </p:nvSpPr>
        <p:spPr>
          <a:xfrm>
            <a:off x="8234686" y="1892965"/>
            <a:ext cx="3382996" cy="461533"/>
          </a:xfrm>
          <a:prstGeom prst="rect">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itle 1">
            <a:extLst>
              <a:ext uri="{FF2B5EF4-FFF2-40B4-BE49-F238E27FC236}">
                <a16:creationId xmlns:a16="http://schemas.microsoft.com/office/drawing/2014/main" id="{1C868E50-0908-444D-B50B-E13B483CA6C7}"/>
              </a:ext>
            </a:extLst>
          </p:cNvPr>
          <p:cNvSpPr txBox="1">
            <a:spLocks/>
          </p:cNvSpPr>
          <p:nvPr/>
        </p:nvSpPr>
        <p:spPr>
          <a:xfrm>
            <a:off x="2057399" y="611673"/>
            <a:ext cx="6418943" cy="6322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rgbClr val="333333"/>
                </a:solidFill>
                <a:latin typeface="Arial" panose="020B0604020202020204" pitchFamily="34" charset="0"/>
                <a:cs typeface="Arial" panose="020B0604020202020204" pitchFamily="34" charset="0"/>
              </a:rPr>
              <a:t>We’re not exactly like that…</a:t>
            </a:r>
          </a:p>
        </p:txBody>
      </p:sp>
      <p:sp>
        <p:nvSpPr>
          <p:cNvPr id="8" name="Rectangle 7">
            <a:extLst>
              <a:ext uri="{FF2B5EF4-FFF2-40B4-BE49-F238E27FC236}">
                <a16:creationId xmlns:a16="http://schemas.microsoft.com/office/drawing/2014/main" id="{847FEB8A-E2E7-4A2F-8770-4E1F5D32AFD1}"/>
              </a:ext>
            </a:extLst>
          </p:cNvPr>
          <p:cNvSpPr/>
          <p:nvPr/>
        </p:nvSpPr>
        <p:spPr>
          <a:xfrm>
            <a:off x="774401" y="1892966"/>
            <a:ext cx="3382996" cy="461533"/>
          </a:xfrm>
          <a:prstGeom prst="rect">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angle 8">
            <a:extLst>
              <a:ext uri="{FF2B5EF4-FFF2-40B4-BE49-F238E27FC236}">
                <a16:creationId xmlns:a16="http://schemas.microsoft.com/office/drawing/2014/main" id="{94619F7C-665F-4297-9F29-E1CED880EB69}"/>
              </a:ext>
            </a:extLst>
          </p:cNvPr>
          <p:cNvSpPr/>
          <p:nvPr/>
        </p:nvSpPr>
        <p:spPr>
          <a:xfrm>
            <a:off x="4510323" y="1892966"/>
            <a:ext cx="3382996" cy="461533"/>
          </a:xfrm>
          <a:prstGeom prst="rect">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 Placeholder 5">
            <a:extLst>
              <a:ext uri="{FF2B5EF4-FFF2-40B4-BE49-F238E27FC236}">
                <a16:creationId xmlns:a16="http://schemas.microsoft.com/office/drawing/2014/main" id="{0D476F1D-DB4A-4DA9-BDF5-06A1463BB056}"/>
              </a:ext>
            </a:extLst>
          </p:cNvPr>
          <p:cNvSpPr txBox="1">
            <a:spLocks/>
          </p:cNvSpPr>
          <p:nvPr/>
        </p:nvSpPr>
        <p:spPr>
          <a:xfrm>
            <a:off x="1047773" y="1843076"/>
            <a:ext cx="2836247" cy="43801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55600" algn="ctr" rtl="0">
              <a:lnSpc>
                <a:spcPct val="90000"/>
              </a:lnSpc>
              <a:spcBef>
                <a:spcPts val="1000"/>
              </a:spcBef>
              <a:spcAft>
                <a:spcPts val="0"/>
              </a:spcAft>
              <a:buClr>
                <a:schemeClr val="lt1"/>
              </a:buClr>
              <a:buSzPts val="2000"/>
              <a:buFont typeface="Arial"/>
              <a:buChar char="•"/>
              <a:defRPr sz="20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01600" lvl="0" indent="0">
              <a:buClr>
                <a:srgbClr val="FFFFFF"/>
              </a:buClr>
              <a:buNone/>
              <a:defRPr/>
            </a:pPr>
            <a:r>
              <a:rPr lang="en-US" sz="1800" kern="0" dirty="0">
                <a:solidFill>
                  <a:srgbClr val="FFFFFF"/>
                </a:solidFill>
                <a:latin typeface="Arial" panose="020B0604020202020204" pitchFamily="34" charset="0"/>
                <a:cs typeface="Arial" panose="020B0604020202020204" pitchFamily="34" charset="0"/>
              </a:rPr>
              <a:t>Revenue can be limited</a:t>
            </a:r>
          </a:p>
        </p:txBody>
      </p:sp>
      <p:sp>
        <p:nvSpPr>
          <p:cNvPr id="11" name="Text Placeholder 6">
            <a:extLst>
              <a:ext uri="{FF2B5EF4-FFF2-40B4-BE49-F238E27FC236}">
                <a16:creationId xmlns:a16="http://schemas.microsoft.com/office/drawing/2014/main" id="{4FBC0188-9707-43B9-8B1D-4CE5294FBB07}"/>
              </a:ext>
            </a:extLst>
          </p:cNvPr>
          <p:cNvSpPr txBox="1">
            <a:spLocks/>
          </p:cNvSpPr>
          <p:nvPr/>
        </p:nvSpPr>
        <p:spPr>
          <a:xfrm>
            <a:off x="4677876" y="1847660"/>
            <a:ext cx="2836247" cy="438013"/>
          </a:xfrm>
          <a:prstGeom prst="rect">
            <a:avLst/>
          </a:prstGeom>
          <a:no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L="457200" marR="0" lvl="0" indent="-355600" algn="ctr" rtl="0">
              <a:lnSpc>
                <a:spcPct val="90000"/>
              </a:lnSpc>
              <a:spcBef>
                <a:spcPts val="1000"/>
              </a:spcBef>
              <a:spcAft>
                <a:spcPts val="0"/>
              </a:spcAft>
              <a:buClr>
                <a:schemeClr val="lt1"/>
              </a:buClr>
              <a:buSzPts val="2000"/>
              <a:buFont typeface="Arial"/>
              <a:buChar char="•"/>
              <a:defRPr sz="20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01600" lvl="0" indent="0">
              <a:buClr>
                <a:srgbClr val="FFFFFF"/>
              </a:buClr>
              <a:buNone/>
              <a:defRPr/>
            </a:pPr>
            <a:r>
              <a:rPr lang="en-US" kern="0" dirty="0">
                <a:solidFill>
                  <a:srgbClr val="FFFFFF"/>
                </a:solidFill>
                <a:latin typeface="Arial" panose="020B0604020202020204" pitchFamily="34" charset="0"/>
                <a:cs typeface="Arial" panose="020B0604020202020204" pitchFamily="34" charset="0"/>
              </a:rPr>
              <a:t>Services can be limited</a:t>
            </a:r>
          </a:p>
        </p:txBody>
      </p:sp>
      <p:sp>
        <p:nvSpPr>
          <p:cNvPr id="12" name="Text Placeholder 7">
            <a:extLst>
              <a:ext uri="{FF2B5EF4-FFF2-40B4-BE49-F238E27FC236}">
                <a16:creationId xmlns:a16="http://schemas.microsoft.com/office/drawing/2014/main" id="{DEB80F5E-CEE6-46B2-BB4F-D04E89099FFB}"/>
              </a:ext>
            </a:extLst>
          </p:cNvPr>
          <p:cNvSpPr txBox="1">
            <a:spLocks/>
          </p:cNvSpPr>
          <p:nvPr/>
        </p:nvSpPr>
        <p:spPr>
          <a:xfrm>
            <a:off x="8429769" y="1847660"/>
            <a:ext cx="2836247" cy="438013"/>
          </a:xfrm>
          <a:prstGeom prst="rect">
            <a:avLst/>
          </a:prstGeom>
          <a:no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L="457200" marR="0" lvl="0" indent="-355600" algn="ctr" rtl="0">
              <a:lnSpc>
                <a:spcPct val="90000"/>
              </a:lnSpc>
              <a:spcBef>
                <a:spcPts val="1000"/>
              </a:spcBef>
              <a:spcAft>
                <a:spcPts val="0"/>
              </a:spcAft>
              <a:buClr>
                <a:schemeClr val="lt1"/>
              </a:buClr>
              <a:buSzPts val="2000"/>
              <a:buFont typeface="Arial"/>
              <a:buChar char="•"/>
              <a:defRPr sz="20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01600" lvl="0" indent="0">
              <a:buClr>
                <a:srgbClr val="FFFFFF"/>
              </a:buClr>
              <a:buNone/>
              <a:defRPr/>
            </a:pPr>
            <a:r>
              <a:rPr lang="en-US" kern="0" dirty="0">
                <a:solidFill>
                  <a:srgbClr val="FFFFFF"/>
                </a:solidFill>
                <a:latin typeface="Arial" panose="020B0604020202020204" pitchFamily="34" charset="0"/>
                <a:cs typeface="Arial" panose="020B0604020202020204" pitchFamily="34" charset="0"/>
              </a:rPr>
              <a:t>Patients can be limited </a:t>
            </a:r>
          </a:p>
        </p:txBody>
      </p:sp>
      <p:pic>
        <p:nvPicPr>
          <p:cNvPr id="14" name="Picture 4" descr="Image result for sample medicare card">
            <a:extLst>
              <a:ext uri="{FF2B5EF4-FFF2-40B4-BE49-F238E27FC236}">
                <a16:creationId xmlns:a16="http://schemas.microsoft.com/office/drawing/2014/main" id="{494BC8FC-5E86-4561-A34F-A10FCC64348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748" y="2773775"/>
            <a:ext cx="3365649" cy="19337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0FE69AE-72D2-46A4-804D-576A14B9445B}"/>
              </a:ext>
            </a:extLst>
          </p:cNvPr>
          <p:cNvPicPr>
            <a:picLocks noChangeAspect="1"/>
          </p:cNvPicPr>
          <p:nvPr/>
        </p:nvPicPr>
        <p:blipFill>
          <a:blip r:embed="rId3"/>
          <a:stretch>
            <a:fillRect/>
          </a:stretch>
        </p:blipFill>
        <p:spPr>
          <a:xfrm>
            <a:off x="4518734" y="2773776"/>
            <a:ext cx="3298729" cy="1933772"/>
          </a:xfrm>
          <a:prstGeom prst="rect">
            <a:avLst/>
          </a:prstGeom>
        </p:spPr>
      </p:pic>
      <p:pic>
        <p:nvPicPr>
          <p:cNvPr id="16" name="Picture 15">
            <a:extLst>
              <a:ext uri="{FF2B5EF4-FFF2-40B4-BE49-F238E27FC236}">
                <a16:creationId xmlns:a16="http://schemas.microsoft.com/office/drawing/2014/main" id="{14239B7B-F53B-400C-8939-25DBB324D9EB}"/>
              </a:ext>
            </a:extLst>
          </p:cNvPr>
          <p:cNvPicPr>
            <a:picLocks noChangeAspect="1"/>
          </p:cNvPicPr>
          <p:nvPr/>
        </p:nvPicPr>
        <p:blipFill>
          <a:blip r:embed="rId4"/>
          <a:stretch>
            <a:fillRect/>
          </a:stretch>
        </p:blipFill>
        <p:spPr>
          <a:xfrm>
            <a:off x="8129079" y="2773775"/>
            <a:ext cx="3458721" cy="1933772"/>
          </a:xfrm>
          <a:prstGeom prst="rect">
            <a:avLst/>
          </a:prstGeom>
        </p:spPr>
      </p:pic>
    </p:spTree>
    <p:extLst>
      <p:ext uri="{BB962C8B-B14F-4D97-AF65-F5344CB8AC3E}">
        <p14:creationId xmlns:p14="http://schemas.microsoft.com/office/powerpoint/2010/main" val="177376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119D050-2C57-4ABD-BC82-F5078486E59D}"/>
              </a:ext>
            </a:extLst>
          </p:cNvPr>
          <p:cNvSpPr>
            <a:spLocks noGrp="1"/>
          </p:cNvSpPr>
          <p:nvPr>
            <p:ph type="title" idx="4294967295"/>
          </p:nvPr>
        </p:nvSpPr>
        <p:spPr>
          <a:xfrm>
            <a:off x="0" y="512763"/>
            <a:ext cx="11118850" cy="461962"/>
          </a:xfrm>
        </p:spPr>
        <p:txBody>
          <a:bodyPr>
            <a:normAutofit fontScale="90000"/>
          </a:bodyPr>
          <a:lstStyle/>
          <a:p>
            <a:r>
              <a:rPr lang="en-US" dirty="0"/>
              <a:t>The Trend is </a:t>
            </a:r>
            <a:r>
              <a:rPr lang="en-US" b="1" dirty="0"/>
              <a:t>DEFINITELY</a:t>
            </a:r>
            <a:r>
              <a:rPr lang="en-US" dirty="0"/>
              <a:t> not towards independence</a:t>
            </a:r>
          </a:p>
        </p:txBody>
      </p:sp>
      <p:pic>
        <p:nvPicPr>
          <p:cNvPr id="11" name="Picture 10">
            <a:extLst>
              <a:ext uri="{FF2B5EF4-FFF2-40B4-BE49-F238E27FC236}">
                <a16:creationId xmlns:a16="http://schemas.microsoft.com/office/drawing/2014/main" id="{E4F863E9-3E14-430A-AD4C-2702A98EC42A}"/>
              </a:ext>
            </a:extLst>
          </p:cNvPr>
          <p:cNvPicPr>
            <a:picLocks noChangeAspect="1"/>
          </p:cNvPicPr>
          <p:nvPr/>
        </p:nvPicPr>
        <p:blipFill>
          <a:blip r:embed="rId2"/>
          <a:stretch>
            <a:fillRect/>
          </a:stretch>
        </p:blipFill>
        <p:spPr>
          <a:xfrm>
            <a:off x="2962275" y="1638300"/>
            <a:ext cx="6267450" cy="2800350"/>
          </a:xfrm>
          <a:prstGeom prst="rect">
            <a:avLst/>
          </a:prstGeom>
        </p:spPr>
      </p:pic>
      <p:sp>
        <p:nvSpPr>
          <p:cNvPr id="12" name="TextBox 11">
            <a:extLst>
              <a:ext uri="{FF2B5EF4-FFF2-40B4-BE49-F238E27FC236}">
                <a16:creationId xmlns:a16="http://schemas.microsoft.com/office/drawing/2014/main" id="{1561AF81-1AE4-417C-9B28-862EADD43F00}"/>
              </a:ext>
            </a:extLst>
          </p:cNvPr>
          <p:cNvSpPr txBox="1"/>
          <p:nvPr/>
        </p:nvSpPr>
        <p:spPr>
          <a:xfrm>
            <a:off x="5153025" y="4971185"/>
            <a:ext cx="6639959" cy="261610"/>
          </a:xfrm>
          <a:prstGeom prst="rect">
            <a:avLst/>
          </a:prstGeom>
          <a:noFill/>
        </p:spPr>
        <p:txBody>
          <a:bodyPr wrap="none" rtlCol="0">
            <a:spAutoFit/>
          </a:bodyPr>
          <a:lstStyle/>
          <a:p>
            <a:r>
              <a:rPr lang="en-US" sz="1100" dirty="0"/>
              <a:t>Source:  </a:t>
            </a:r>
            <a:r>
              <a:rPr lang="en-US" sz="1100" dirty="0">
                <a:hlinkClick r:id="rId3"/>
              </a:rPr>
              <a:t>https://www.ama-assn.org/system/files/2019-07/prp-fewer-owners-benchmark-survey-2018.pdf</a:t>
            </a:r>
            <a:endParaRPr lang="en-US" sz="1100" dirty="0"/>
          </a:p>
        </p:txBody>
      </p:sp>
    </p:spTree>
    <p:extLst>
      <p:ext uri="{BB962C8B-B14F-4D97-AF65-F5344CB8AC3E}">
        <p14:creationId xmlns:p14="http://schemas.microsoft.com/office/powerpoint/2010/main" val="4263055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6871-31E5-44F0-99E4-B07F54EE60D6}"/>
              </a:ext>
            </a:extLst>
          </p:cNvPr>
          <p:cNvSpPr>
            <a:spLocks noGrp="1"/>
          </p:cNvSpPr>
          <p:nvPr>
            <p:ph type="title" idx="4294967295"/>
          </p:nvPr>
        </p:nvSpPr>
        <p:spPr>
          <a:xfrm>
            <a:off x="816746" y="512763"/>
            <a:ext cx="10302104" cy="461962"/>
          </a:xfrm>
        </p:spPr>
        <p:txBody>
          <a:bodyPr>
            <a:normAutofit fontScale="90000"/>
          </a:bodyPr>
          <a:lstStyle/>
          <a:p>
            <a:r>
              <a:rPr lang="en-US" dirty="0"/>
              <a:t>Some specifics over the last few years</a:t>
            </a:r>
          </a:p>
        </p:txBody>
      </p:sp>
      <p:pic>
        <p:nvPicPr>
          <p:cNvPr id="4" name="Picture 3">
            <a:extLst>
              <a:ext uri="{FF2B5EF4-FFF2-40B4-BE49-F238E27FC236}">
                <a16:creationId xmlns:a16="http://schemas.microsoft.com/office/drawing/2014/main" id="{F1891084-1390-4464-8CF2-AFC32F56D655}"/>
              </a:ext>
            </a:extLst>
          </p:cNvPr>
          <p:cNvPicPr>
            <a:picLocks noChangeAspect="1"/>
          </p:cNvPicPr>
          <p:nvPr/>
        </p:nvPicPr>
        <p:blipFill>
          <a:blip r:embed="rId2"/>
          <a:stretch>
            <a:fillRect/>
          </a:stretch>
        </p:blipFill>
        <p:spPr>
          <a:xfrm>
            <a:off x="2971800" y="1223962"/>
            <a:ext cx="6248400" cy="4410075"/>
          </a:xfrm>
          <a:prstGeom prst="rect">
            <a:avLst/>
          </a:prstGeom>
        </p:spPr>
      </p:pic>
      <p:sp>
        <p:nvSpPr>
          <p:cNvPr id="5" name="TextBox 4">
            <a:extLst>
              <a:ext uri="{FF2B5EF4-FFF2-40B4-BE49-F238E27FC236}">
                <a16:creationId xmlns:a16="http://schemas.microsoft.com/office/drawing/2014/main" id="{B60FECCD-0D47-4C4D-9C17-2207141170B8}"/>
              </a:ext>
            </a:extLst>
          </p:cNvPr>
          <p:cNvSpPr txBox="1"/>
          <p:nvPr/>
        </p:nvSpPr>
        <p:spPr>
          <a:xfrm>
            <a:off x="1057275" y="5634037"/>
            <a:ext cx="6639959" cy="261610"/>
          </a:xfrm>
          <a:prstGeom prst="rect">
            <a:avLst/>
          </a:prstGeom>
          <a:noFill/>
        </p:spPr>
        <p:txBody>
          <a:bodyPr wrap="none" rtlCol="0">
            <a:spAutoFit/>
          </a:bodyPr>
          <a:lstStyle/>
          <a:p>
            <a:r>
              <a:rPr lang="en-US" sz="1100" dirty="0"/>
              <a:t>Source:  </a:t>
            </a:r>
            <a:r>
              <a:rPr lang="en-US" sz="1100" dirty="0">
                <a:hlinkClick r:id="rId3"/>
              </a:rPr>
              <a:t>https://www.ama-assn.org/system/files/2019-07/prp-fewer-owners-benchmark-survey-2018.pdf</a:t>
            </a:r>
            <a:endParaRPr lang="en-US" sz="1100" dirty="0"/>
          </a:p>
        </p:txBody>
      </p:sp>
    </p:spTree>
    <p:extLst>
      <p:ext uri="{BB962C8B-B14F-4D97-AF65-F5344CB8AC3E}">
        <p14:creationId xmlns:p14="http://schemas.microsoft.com/office/powerpoint/2010/main" val="3659486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62BE2E0-835E-4872-A501-C6661B092869}"/>
              </a:ext>
            </a:extLst>
          </p:cNvPr>
          <p:cNvSpPr txBox="1">
            <a:spLocks/>
          </p:cNvSpPr>
          <p:nvPr/>
        </p:nvSpPr>
        <p:spPr>
          <a:xfrm>
            <a:off x="2057399" y="611673"/>
            <a:ext cx="7855857" cy="6322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rgbClr val="333333"/>
                </a:solidFill>
                <a:latin typeface="Arial" panose="020B0604020202020204" pitchFamily="34" charset="0"/>
                <a:cs typeface="Arial" panose="020B0604020202020204" pitchFamily="34" charset="0"/>
              </a:rPr>
              <a:t>Let’s explore some of the obstacles to independence</a:t>
            </a:r>
          </a:p>
        </p:txBody>
      </p:sp>
      <p:pic>
        <p:nvPicPr>
          <p:cNvPr id="4" name="Picture 3">
            <a:extLst>
              <a:ext uri="{FF2B5EF4-FFF2-40B4-BE49-F238E27FC236}">
                <a16:creationId xmlns:a16="http://schemas.microsoft.com/office/drawing/2014/main" id="{6DE53FFB-9153-45CB-B6C0-60CE78DF10AC}"/>
              </a:ext>
            </a:extLst>
          </p:cNvPr>
          <p:cNvPicPr>
            <a:picLocks noChangeAspect="1"/>
          </p:cNvPicPr>
          <p:nvPr/>
        </p:nvPicPr>
        <p:blipFill>
          <a:blip r:embed="rId2"/>
          <a:stretch>
            <a:fillRect/>
          </a:stretch>
        </p:blipFill>
        <p:spPr>
          <a:xfrm>
            <a:off x="2780140" y="1776789"/>
            <a:ext cx="6421918" cy="4276224"/>
          </a:xfrm>
          <a:prstGeom prst="rect">
            <a:avLst/>
          </a:prstGeom>
        </p:spPr>
      </p:pic>
    </p:spTree>
    <p:extLst>
      <p:ext uri="{BB962C8B-B14F-4D97-AF65-F5344CB8AC3E}">
        <p14:creationId xmlns:p14="http://schemas.microsoft.com/office/powerpoint/2010/main" val="1863586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A0AC482-F1C1-4874-AFF3-F97341FC11BD}"/>
              </a:ext>
            </a:extLst>
          </p:cNvPr>
          <p:cNvSpPr txBox="1">
            <a:spLocks/>
          </p:cNvSpPr>
          <p:nvPr/>
        </p:nvSpPr>
        <p:spPr>
          <a:xfrm>
            <a:off x="2057400" y="611673"/>
            <a:ext cx="4957482" cy="6322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Focus on Three Obstacles</a:t>
            </a:r>
            <a:endParaRPr lang="en-US" sz="3600" b="1" dirty="0">
              <a:solidFill>
                <a:srgbClr val="333333"/>
              </a:solidFill>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FC27950F-B16D-4CCD-AB85-887CB54425A0}"/>
              </a:ext>
            </a:extLst>
          </p:cNvPr>
          <p:cNvSpPr txBox="1">
            <a:spLocks/>
          </p:cNvSpPr>
          <p:nvPr/>
        </p:nvSpPr>
        <p:spPr>
          <a:xfrm>
            <a:off x="690472" y="2619038"/>
            <a:ext cx="3382996" cy="217171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0"/>
              </a:spcBef>
              <a:spcAft>
                <a:spcPts val="0"/>
              </a:spcAft>
              <a:buClr>
                <a:srgbClr val="7F7F7F"/>
              </a:buClr>
              <a:buSzPts val="1600"/>
              <a:buFont typeface="Arial"/>
              <a:buNone/>
              <a:defRPr sz="16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600"/>
              </a:spcBef>
              <a:spcAft>
                <a:spcPts val="0"/>
              </a:spcAft>
              <a:buClr>
                <a:srgbClr val="7F7F7F"/>
              </a:buClr>
              <a:buSzPts val="1600"/>
              <a:buFont typeface="Arial"/>
              <a:buNone/>
              <a:defRPr sz="1600" b="0" i="0" u="none" strike="noStrike" cap="none">
                <a:solidFill>
                  <a:srgbClr val="7F7F7F"/>
                </a:solidFill>
                <a:latin typeface="Calibri"/>
                <a:ea typeface="Calibri"/>
                <a:cs typeface="Calibri"/>
                <a:sym typeface="Calibri"/>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3pPr>
            <a:lvl4pPr marL="1828800" marR="0" lvl="3" indent="-285750" algn="l" rtl="0">
              <a:lnSpc>
                <a:spcPct val="90000"/>
              </a:lnSpc>
              <a:spcBef>
                <a:spcPts val="5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4pPr>
            <a:lvl5pPr marL="2286000" marR="0" lvl="4" indent="-285750" algn="l" rtl="0">
              <a:lnSpc>
                <a:spcPct val="90000"/>
              </a:lnSpc>
              <a:spcBef>
                <a:spcPts val="5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pPr marL="0" lvl="0" algn="ctr">
              <a:lnSpc>
                <a:spcPct val="150000"/>
              </a:lnSpc>
              <a:defRPr/>
            </a:pPr>
            <a:r>
              <a:rPr lang="en-US" sz="1400" kern="0" dirty="0">
                <a:solidFill>
                  <a:srgbClr val="333333"/>
                </a:solidFill>
                <a:latin typeface="Arial" panose="020B0604020202020204" pitchFamily="34" charset="0"/>
                <a:cs typeface="Arial" panose="020B0604020202020204" pitchFamily="34" charset="0"/>
              </a:rPr>
              <a:t>The study defines burnout as substantial symptoms of "emotional exhaustion, feelings of cynicism and detachment from work, and a low sense of personal accomplishment." This description tracks closely with the World Health Organization's newly updated definition for burnout.</a:t>
            </a:r>
          </a:p>
        </p:txBody>
      </p:sp>
      <p:sp>
        <p:nvSpPr>
          <p:cNvPr id="6" name="Text Placeholder 3">
            <a:extLst>
              <a:ext uri="{FF2B5EF4-FFF2-40B4-BE49-F238E27FC236}">
                <a16:creationId xmlns:a16="http://schemas.microsoft.com/office/drawing/2014/main" id="{43CC6A9B-7DF7-44C6-AAFA-7B1CB9907D15}"/>
              </a:ext>
            </a:extLst>
          </p:cNvPr>
          <p:cNvSpPr txBox="1">
            <a:spLocks/>
          </p:cNvSpPr>
          <p:nvPr/>
        </p:nvSpPr>
        <p:spPr>
          <a:xfrm>
            <a:off x="4512918" y="2619038"/>
            <a:ext cx="3299064" cy="217171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110000"/>
              </a:lnSpc>
              <a:spcBef>
                <a:spcPts val="0"/>
              </a:spcBef>
              <a:spcAft>
                <a:spcPts val="0"/>
              </a:spcAft>
              <a:buClr>
                <a:srgbClr val="7F7F7F"/>
              </a:buClr>
              <a:buSzPts val="1600"/>
              <a:buFont typeface="Arial"/>
              <a:buNone/>
              <a:defRPr sz="16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600"/>
              </a:spcBef>
              <a:spcAft>
                <a:spcPts val="0"/>
              </a:spcAft>
              <a:buClr>
                <a:srgbClr val="7F7F7F"/>
              </a:buClr>
              <a:buSzPts val="1600"/>
              <a:buFont typeface="Arial"/>
              <a:buNone/>
              <a:defRPr sz="1600" b="0" i="0" u="none" strike="noStrike" cap="none">
                <a:solidFill>
                  <a:srgbClr val="7F7F7F"/>
                </a:solidFill>
                <a:latin typeface="Calibri"/>
                <a:ea typeface="Calibri"/>
                <a:cs typeface="Calibri"/>
                <a:sym typeface="Calibri"/>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3pPr>
            <a:lvl4pPr marL="1828800" marR="0" lvl="3" indent="-285750" algn="l" rtl="0">
              <a:lnSpc>
                <a:spcPct val="90000"/>
              </a:lnSpc>
              <a:spcBef>
                <a:spcPts val="5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4pPr>
            <a:lvl5pPr marL="2286000" marR="0" lvl="4" indent="-285750" algn="l" rtl="0">
              <a:lnSpc>
                <a:spcPct val="90000"/>
              </a:lnSpc>
              <a:spcBef>
                <a:spcPts val="5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pPr marL="0" lvl="0" algn="ctr">
              <a:lnSpc>
                <a:spcPct val="150000"/>
              </a:lnSpc>
              <a:defRPr/>
            </a:pPr>
            <a:r>
              <a:rPr lang="en-US" sz="1400" kern="0" dirty="0">
                <a:solidFill>
                  <a:srgbClr val="333333"/>
                </a:solidFill>
                <a:latin typeface="Arial" panose="020B0604020202020204" pitchFamily="34" charset="0"/>
                <a:cs typeface="Arial" panose="020B0604020202020204" pitchFamily="34" charset="0"/>
              </a:rPr>
              <a:t>Health systems</a:t>
            </a:r>
          </a:p>
          <a:p>
            <a:pPr marL="0" lvl="0" algn="ctr">
              <a:lnSpc>
                <a:spcPct val="150000"/>
              </a:lnSpc>
              <a:defRPr/>
            </a:pPr>
            <a:r>
              <a:rPr lang="en-US" sz="1400" kern="0" dirty="0">
                <a:solidFill>
                  <a:srgbClr val="333333"/>
                </a:solidFill>
                <a:latin typeface="Arial" panose="020B0604020202020204" pitchFamily="34" charset="0"/>
                <a:cs typeface="Arial" panose="020B0604020202020204" pitchFamily="34" charset="0"/>
              </a:rPr>
              <a:t>Telemedicine</a:t>
            </a:r>
          </a:p>
          <a:p>
            <a:pPr marL="0" lvl="0" algn="ctr">
              <a:lnSpc>
                <a:spcPct val="150000"/>
              </a:lnSpc>
              <a:defRPr/>
            </a:pPr>
            <a:r>
              <a:rPr lang="en-US" sz="1400" kern="0" dirty="0">
                <a:solidFill>
                  <a:srgbClr val="333333"/>
                </a:solidFill>
                <a:latin typeface="Arial" panose="020B0604020202020204" pitchFamily="34" charset="0"/>
                <a:cs typeface="Arial" panose="020B0604020202020204" pitchFamily="34" charset="0"/>
              </a:rPr>
              <a:t>Retail medicine</a:t>
            </a:r>
          </a:p>
          <a:p>
            <a:pPr marL="0" lvl="0" algn="ctr">
              <a:lnSpc>
                <a:spcPct val="150000"/>
              </a:lnSpc>
              <a:defRPr/>
            </a:pPr>
            <a:r>
              <a:rPr lang="en-US" sz="1400" kern="0" dirty="0">
                <a:solidFill>
                  <a:srgbClr val="333333"/>
                </a:solidFill>
                <a:latin typeface="Arial" panose="020B0604020202020204" pitchFamily="34" charset="0"/>
                <a:cs typeface="Arial" panose="020B0604020202020204" pitchFamily="34" charset="0"/>
              </a:rPr>
              <a:t>Urgent Care</a:t>
            </a:r>
          </a:p>
          <a:p>
            <a:pPr marL="0" lvl="0" algn="ctr">
              <a:lnSpc>
                <a:spcPct val="150000"/>
              </a:lnSpc>
              <a:defRPr/>
            </a:pPr>
            <a:r>
              <a:rPr lang="en-US" sz="1400" kern="0" dirty="0">
                <a:solidFill>
                  <a:srgbClr val="333333"/>
                </a:solidFill>
                <a:latin typeface="Arial" panose="020B0604020202020204" pitchFamily="34" charset="0"/>
                <a:cs typeface="Arial" panose="020B0604020202020204" pitchFamily="34" charset="0"/>
              </a:rPr>
              <a:t>Scope of practice shift NPs &amp; PAs</a:t>
            </a:r>
          </a:p>
          <a:p>
            <a:pPr marL="0" lvl="0" algn="ctr">
              <a:lnSpc>
                <a:spcPct val="150000"/>
              </a:lnSpc>
              <a:defRPr/>
            </a:pPr>
            <a:endParaRPr lang="en-US" sz="1400" kern="0" dirty="0">
              <a:solidFill>
                <a:srgbClr val="333333"/>
              </a:solidFill>
              <a:latin typeface="Arial" panose="020B0604020202020204" pitchFamily="34" charset="0"/>
              <a:cs typeface="Arial" panose="020B0604020202020204" pitchFamily="34" charset="0"/>
            </a:endParaRPr>
          </a:p>
        </p:txBody>
      </p:sp>
      <p:sp>
        <p:nvSpPr>
          <p:cNvPr id="7" name="Text Placeholder 4">
            <a:extLst>
              <a:ext uri="{FF2B5EF4-FFF2-40B4-BE49-F238E27FC236}">
                <a16:creationId xmlns:a16="http://schemas.microsoft.com/office/drawing/2014/main" id="{F1E27737-C040-4F44-9AAD-3A91F31C478C}"/>
              </a:ext>
            </a:extLst>
          </p:cNvPr>
          <p:cNvSpPr txBox="1">
            <a:spLocks/>
          </p:cNvSpPr>
          <p:nvPr/>
        </p:nvSpPr>
        <p:spPr>
          <a:xfrm>
            <a:off x="8187264" y="2619038"/>
            <a:ext cx="3382996" cy="302778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0"/>
              </a:spcBef>
              <a:spcAft>
                <a:spcPts val="0"/>
              </a:spcAft>
              <a:buClr>
                <a:srgbClr val="7F7F7F"/>
              </a:buClr>
              <a:buSzPts val="1600"/>
              <a:buFont typeface="Arial"/>
              <a:buNone/>
              <a:defRPr sz="16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600"/>
              </a:spcBef>
              <a:spcAft>
                <a:spcPts val="0"/>
              </a:spcAft>
              <a:buClr>
                <a:srgbClr val="7F7F7F"/>
              </a:buClr>
              <a:buSzPts val="1600"/>
              <a:buFont typeface="Arial"/>
              <a:buNone/>
              <a:defRPr sz="1600" b="0" i="0" u="none" strike="noStrike" cap="none">
                <a:solidFill>
                  <a:srgbClr val="7F7F7F"/>
                </a:solidFill>
                <a:latin typeface="Calibri"/>
                <a:ea typeface="Calibri"/>
                <a:cs typeface="Calibri"/>
                <a:sym typeface="Calibri"/>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3pPr>
            <a:lvl4pPr marL="1828800" marR="0" lvl="3" indent="-285750" algn="l" rtl="0">
              <a:lnSpc>
                <a:spcPct val="90000"/>
              </a:lnSpc>
              <a:spcBef>
                <a:spcPts val="5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4pPr>
            <a:lvl5pPr marL="2286000" marR="0" lvl="4" indent="-285750" algn="l" rtl="0">
              <a:lnSpc>
                <a:spcPct val="90000"/>
              </a:lnSpc>
              <a:spcBef>
                <a:spcPts val="5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pPr marL="0" lvl="0" algn="ctr">
              <a:lnSpc>
                <a:spcPct val="150000"/>
              </a:lnSpc>
              <a:defRPr/>
            </a:pPr>
            <a:r>
              <a:rPr lang="en-US" sz="1400" kern="0" dirty="0">
                <a:solidFill>
                  <a:srgbClr val="333333"/>
                </a:solidFill>
                <a:latin typeface="Arial" panose="020B0604020202020204" pitchFamily="34" charset="0"/>
                <a:cs typeface="Arial" panose="020B0604020202020204" pitchFamily="34" charset="0"/>
              </a:rPr>
              <a:t>keenness and quickness in understanding and dealing with a "business situation" (risks and opportunities) in a manner that is likely to lead to a good outcome.</a:t>
            </a:r>
          </a:p>
        </p:txBody>
      </p:sp>
      <p:sp>
        <p:nvSpPr>
          <p:cNvPr id="8" name="Rectangle 7">
            <a:extLst>
              <a:ext uri="{FF2B5EF4-FFF2-40B4-BE49-F238E27FC236}">
                <a16:creationId xmlns:a16="http://schemas.microsoft.com/office/drawing/2014/main" id="{1226E84A-C7AA-47CD-A97E-DDAB3C86F6F7}"/>
              </a:ext>
            </a:extLst>
          </p:cNvPr>
          <p:cNvSpPr/>
          <p:nvPr/>
        </p:nvSpPr>
        <p:spPr>
          <a:xfrm>
            <a:off x="774401" y="1892966"/>
            <a:ext cx="3382996" cy="461533"/>
          </a:xfrm>
          <a:prstGeom prst="rect">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angle 8">
            <a:extLst>
              <a:ext uri="{FF2B5EF4-FFF2-40B4-BE49-F238E27FC236}">
                <a16:creationId xmlns:a16="http://schemas.microsoft.com/office/drawing/2014/main" id="{A6C62C2A-CF34-4527-9648-357F3A14F3E8}"/>
              </a:ext>
            </a:extLst>
          </p:cNvPr>
          <p:cNvSpPr/>
          <p:nvPr/>
        </p:nvSpPr>
        <p:spPr>
          <a:xfrm>
            <a:off x="4510323" y="1892966"/>
            <a:ext cx="3382996" cy="461533"/>
          </a:xfrm>
          <a:prstGeom prst="rect">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B0437635-E831-4B6E-BDA1-C8E616B3F9FE}"/>
              </a:ext>
            </a:extLst>
          </p:cNvPr>
          <p:cNvSpPr/>
          <p:nvPr/>
        </p:nvSpPr>
        <p:spPr>
          <a:xfrm>
            <a:off x="8234686" y="1892965"/>
            <a:ext cx="3382996" cy="461533"/>
          </a:xfrm>
          <a:prstGeom prst="rect">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Text Placeholder 5">
            <a:extLst>
              <a:ext uri="{FF2B5EF4-FFF2-40B4-BE49-F238E27FC236}">
                <a16:creationId xmlns:a16="http://schemas.microsoft.com/office/drawing/2014/main" id="{EE314BC8-17E4-4DA4-A5A5-E44714E5A8C8}"/>
              </a:ext>
            </a:extLst>
          </p:cNvPr>
          <p:cNvSpPr txBox="1">
            <a:spLocks/>
          </p:cNvSpPr>
          <p:nvPr/>
        </p:nvSpPr>
        <p:spPr>
          <a:xfrm>
            <a:off x="1047773" y="1843076"/>
            <a:ext cx="2836247" cy="43801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55600" algn="ctr" rtl="0">
              <a:lnSpc>
                <a:spcPct val="90000"/>
              </a:lnSpc>
              <a:spcBef>
                <a:spcPts val="1000"/>
              </a:spcBef>
              <a:spcAft>
                <a:spcPts val="0"/>
              </a:spcAft>
              <a:buClr>
                <a:schemeClr val="lt1"/>
              </a:buClr>
              <a:buSzPts val="2000"/>
              <a:buFont typeface="Arial"/>
              <a:buChar char="•"/>
              <a:defRPr sz="20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01600" lvl="0" indent="0">
              <a:buClr>
                <a:srgbClr val="FFFFFF"/>
              </a:buClr>
              <a:buNone/>
              <a:defRPr/>
            </a:pPr>
            <a:r>
              <a:rPr lang="en-US" sz="1800" kern="0" dirty="0">
                <a:solidFill>
                  <a:srgbClr val="FFFFFF"/>
                </a:solidFill>
                <a:latin typeface="Arial" panose="020B0604020202020204" pitchFamily="34" charset="0"/>
                <a:cs typeface="Arial" panose="020B0604020202020204" pitchFamily="34" charset="0"/>
              </a:rPr>
              <a:t>Burnout</a:t>
            </a:r>
          </a:p>
        </p:txBody>
      </p:sp>
      <p:sp>
        <p:nvSpPr>
          <p:cNvPr id="12" name="Text Placeholder 6">
            <a:extLst>
              <a:ext uri="{FF2B5EF4-FFF2-40B4-BE49-F238E27FC236}">
                <a16:creationId xmlns:a16="http://schemas.microsoft.com/office/drawing/2014/main" id="{CA610847-15DD-49C4-9E37-263BA7A404AC}"/>
              </a:ext>
            </a:extLst>
          </p:cNvPr>
          <p:cNvSpPr txBox="1">
            <a:spLocks/>
          </p:cNvSpPr>
          <p:nvPr/>
        </p:nvSpPr>
        <p:spPr>
          <a:xfrm>
            <a:off x="4677876" y="1891202"/>
            <a:ext cx="2836247" cy="438013"/>
          </a:xfrm>
          <a:prstGeom prst="rect">
            <a:avLst/>
          </a:prstGeom>
          <a:noFill/>
          <a:ln>
            <a:noFill/>
          </a:ln>
        </p:spPr>
        <p:txBody>
          <a:bodyPr spcFirstLastPara="1" wrap="square" lIns="91425" tIns="45700" rIns="91425" bIns="45700" anchor="ctr" anchorCtr="0">
            <a:normAutofit fontScale="92500" lnSpcReduction="20000"/>
          </a:bodyPr>
          <a:lstStyle>
            <a:defPPr marR="0" lvl="0" algn="l" rtl="0">
              <a:lnSpc>
                <a:spcPct val="100000"/>
              </a:lnSpc>
              <a:spcBef>
                <a:spcPts val="0"/>
              </a:spcBef>
              <a:spcAft>
                <a:spcPts val="0"/>
              </a:spcAft>
            </a:defPPr>
            <a:lvl1pPr marL="457200" marR="0" lvl="0" indent="-355600" algn="ctr" rtl="0">
              <a:lnSpc>
                <a:spcPct val="90000"/>
              </a:lnSpc>
              <a:spcBef>
                <a:spcPts val="1000"/>
              </a:spcBef>
              <a:spcAft>
                <a:spcPts val="0"/>
              </a:spcAft>
              <a:buClr>
                <a:schemeClr val="lt1"/>
              </a:buClr>
              <a:buSzPts val="2000"/>
              <a:buFont typeface="Arial"/>
              <a:buChar char="•"/>
              <a:defRPr sz="20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01600" lvl="0" indent="0">
              <a:buClr>
                <a:srgbClr val="FFFFFF"/>
              </a:buClr>
              <a:buNone/>
              <a:defRPr/>
            </a:pPr>
            <a:r>
              <a:rPr lang="en-US" kern="0" dirty="0">
                <a:solidFill>
                  <a:srgbClr val="FFFFFF"/>
                </a:solidFill>
                <a:latin typeface="Arial" panose="020B0604020202020204" pitchFamily="34" charset="0"/>
                <a:cs typeface="Arial" panose="020B0604020202020204" pitchFamily="34" charset="0"/>
              </a:rPr>
              <a:t>Competition Shift</a:t>
            </a:r>
          </a:p>
        </p:txBody>
      </p:sp>
      <p:sp>
        <p:nvSpPr>
          <p:cNvPr id="13" name="Text Placeholder 7">
            <a:extLst>
              <a:ext uri="{FF2B5EF4-FFF2-40B4-BE49-F238E27FC236}">
                <a16:creationId xmlns:a16="http://schemas.microsoft.com/office/drawing/2014/main" id="{91776511-BB17-434A-8ECB-71429C914DD1}"/>
              </a:ext>
            </a:extLst>
          </p:cNvPr>
          <p:cNvSpPr txBox="1">
            <a:spLocks/>
          </p:cNvSpPr>
          <p:nvPr/>
        </p:nvSpPr>
        <p:spPr>
          <a:xfrm>
            <a:off x="8429769" y="1891202"/>
            <a:ext cx="2836247" cy="438013"/>
          </a:xfrm>
          <a:prstGeom prst="rect">
            <a:avLst/>
          </a:prstGeom>
          <a:noFill/>
          <a:ln>
            <a:noFill/>
          </a:ln>
        </p:spPr>
        <p:txBody>
          <a:bodyPr spcFirstLastPara="1" wrap="square" lIns="91425" tIns="45700" rIns="91425" bIns="45700" anchor="ctr" anchorCtr="0">
            <a:normAutofit fontScale="92500" lnSpcReduction="20000"/>
          </a:bodyPr>
          <a:lstStyle>
            <a:defPPr marR="0" lvl="0" algn="l" rtl="0">
              <a:lnSpc>
                <a:spcPct val="100000"/>
              </a:lnSpc>
              <a:spcBef>
                <a:spcPts val="0"/>
              </a:spcBef>
              <a:spcAft>
                <a:spcPts val="0"/>
              </a:spcAft>
            </a:defPPr>
            <a:lvl1pPr marL="457200" marR="0" lvl="0" indent="-355600" algn="ctr" rtl="0">
              <a:lnSpc>
                <a:spcPct val="90000"/>
              </a:lnSpc>
              <a:spcBef>
                <a:spcPts val="1000"/>
              </a:spcBef>
              <a:spcAft>
                <a:spcPts val="0"/>
              </a:spcAft>
              <a:buClr>
                <a:schemeClr val="lt1"/>
              </a:buClr>
              <a:buSzPts val="2000"/>
              <a:buFont typeface="Arial"/>
              <a:buChar char="•"/>
              <a:defRPr sz="20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01600" lvl="0" indent="0">
              <a:buClr>
                <a:srgbClr val="FFFFFF"/>
              </a:buClr>
              <a:buNone/>
              <a:defRPr/>
            </a:pPr>
            <a:r>
              <a:rPr lang="en-US" kern="0" dirty="0">
                <a:solidFill>
                  <a:srgbClr val="FFFFFF"/>
                </a:solidFill>
                <a:latin typeface="Arial" panose="020B0604020202020204" pitchFamily="34" charset="0"/>
                <a:cs typeface="Arial" panose="020B0604020202020204" pitchFamily="34" charset="0"/>
              </a:rPr>
              <a:t>“Business Savvy”</a:t>
            </a:r>
          </a:p>
        </p:txBody>
      </p:sp>
      <p:sp>
        <p:nvSpPr>
          <p:cNvPr id="14" name="TextBox 13">
            <a:extLst>
              <a:ext uri="{FF2B5EF4-FFF2-40B4-BE49-F238E27FC236}">
                <a16:creationId xmlns:a16="http://schemas.microsoft.com/office/drawing/2014/main" id="{AD15A8CF-9417-4FDF-A660-66D44DE3A3A1}"/>
              </a:ext>
            </a:extLst>
          </p:cNvPr>
          <p:cNvSpPr txBox="1"/>
          <p:nvPr/>
        </p:nvSpPr>
        <p:spPr>
          <a:xfrm>
            <a:off x="932155" y="5431908"/>
            <a:ext cx="3382996" cy="553998"/>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Source</a:t>
            </a:r>
            <a:r>
              <a:rPr lang="en-US" sz="1000"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hlinkClick r:id="rId2"/>
              </a:rPr>
              <a:t>https://www.npr.org/sections/health-shots/2019/05/31/728334635/whats-doctor-burnout-costing-america</a:t>
            </a:r>
            <a:endParaRPr lang="en-US" sz="10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841B580-88D2-435D-8564-C9575C353B05}"/>
              </a:ext>
            </a:extLst>
          </p:cNvPr>
          <p:cNvSpPr/>
          <p:nvPr/>
        </p:nvSpPr>
        <p:spPr>
          <a:xfrm>
            <a:off x="8362765" y="5430414"/>
            <a:ext cx="3382996" cy="246221"/>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Source</a:t>
            </a:r>
            <a:r>
              <a:rPr lang="en-US" sz="1000"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hlinkClick r:id="rId3"/>
              </a:rPr>
              <a:t>https://en.wikipedia.org/wiki/Business_acumen</a:t>
            </a:r>
            <a:endParaRPr lang="en-US" sz="10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3F53A64C-3213-49C4-9530-85CB565C40D3}"/>
              </a:ext>
            </a:extLst>
          </p:cNvPr>
          <p:cNvSpPr/>
          <p:nvPr/>
        </p:nvSpPr>
        <p:spPr>
          <a:xfrm>
            <a:off x="4751316" y="5430414"/>
            <a:ext cx="2975495" cy="246221"/>
          </a:xfrm>
          <a:prstGeom prst="rect">
            <a:avLst/>
          </a:prstGeom>
        </p:spPr>
        <p:txBody>
          <a:bodyPr wrap="none">
            <a:spAutoFit/>
          </a:bodyPr>
          <a:lstStyle/>
          <a:p>
            <a:r>
              <a:rPr lang="en-US" sz="1000" b="1" dirty="0">
                <a:latin typeface="Arial" panose="020B0604020202020204" pitchFamily="34" charset="0"/>
                <a:cs typeface="Arial" panose="020B0604020202020204" pitchFamily="34" charset="0"/>
              </a:rPr>
              <a:t>Source</a:t>
            </a:r>
            <a:r>
              <a:rPr lang="en-US" sz="1000" dirty="0">
                <a:latin typeface="Arial" panose="020B0604020202020204" pitchFamily="34" charset="0"/>
                <a:cs typeface="Arial" panose="020B0604020202020204" pitchFamily="34" charset="0"/>
              </a:rPr>
              <a:t>:  Cameron Cox’s 25+ years of experience</a:t>
            </a:r>
          </a:p>
        </p:txBody>
      </p:sp>
    </p:spTree>
    <p:extLst>
      <p:ext uri="{BB962C8B-B14F-4D97-AF65-F5344CB8AC3E}">
        <p14:creationId xmlns:p14="http://schemas.microsoft.com/office/powerpoint/2010/main" val="1687620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5D6642-8F51-4063-91B9-C52FBED587AE}"/>
              </a:ext>
            </a:extLst>
          </p:cNvPr>
          <p:cNvSpPr txBox="1">
            <a:spLocks/>
          </p:cNvSpPr>
          <p:nvPr/>
        </p:nvSpPr>
        <p:spPr>
          <a:xfrm>
            <a:off x="1999344" y="611673"/>
            <a:ext cx="4957482" cy="6322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rgbClr val="333333"/>
                </a:solidFill>
                <a:latin typeface="Arial" panose="020B0604020202020204" pitchFamily="34" charset="0"/>
                <a:cs typeface="Arial" panose="020B0604020202020204" pitchFamily="34" charset="0"/>
              </a:rPr>
              <a:t>Burnout Catalysts</a:t>
            </a:r>
          </a:p>
        </p:txBody>
      </p:sp>
      <p:sp>
        <p:nvSpPr>
          <p:cNvPr id="4" name="Text Placeholder 8">
            <a:extLst>
              <a:ext uri="{FF2B5EF4-FFF2-40B4-BE49-F238E27FC236}">
                <a16:creationId xmlns:a16="http://schemas.microsoft.com/office/drawing/2014/main" id="{F8855144-3EC1-462B-880E-41261F56A2E9}"/>
              </a:ext>
            </a:extLst>
          </p:cNvPr>
          <p:cNvSpPr txBox="1">
            <a:spLocks/>
          </p:cNvSpPr>
          <p:nvPr/>
        </p:nvSpPr>
        <p:spPr>
          <a:xfrm>
            <a:off x="1811338" y="1513993"/>
            <a:ext cx="4684939" cy="40390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342900">
              <a:lnSpc>
                <a:spcPct val="150000"/>
              </a:lnSpc>
              <a:buClr>
                <a:srgbClr val="00AAE5"/>
              </a:buClr>
            </a:pPr>
            <a:r>
              <a:rPr lang="en-US" dirty="0"/>
              <a:t>Bureaucratic tasks</a:t>
            </a:r>
          </a:p>
          <a:p>
            <a:pPr marL="571500" indent="-342900">
              <a:lnSpc>
                <a:spcPct val="150000"/>
              </a:lnSpc>
              <a:buClr>
                <a:srgbClr val="00AAE5"/>
              </a:buClr>
            </a:pPr>
            <a:r>
              <a:rPr lang="en-US" dirty="0"/>
              <a:t>Work Hours</a:t>
            </a:r>
          </a:p>
          <a:p>
            <a:pPr marL="571500" indent="-342900">
              <a:lnSpc>
                <a:spcPct val="150000"/>
              </a:lnSpc>
              <a:buClr>
                <a:srgbClr val="00AAE5"/>
              </a:buClr>
            </a:pPr>
            <a:r>
              <a:rPr lang="en-US" dirty="0"/>
              <a:t>Lack of respect</a:t>
            </a:r>
          </a:p>
          <a:p>
            <a:pPr marL="571500" indent="-342900">
              <a:lnSpc>
                <a:spcPct val="150000"/>
              </a:lnSpc>
              <a:buClr>
                <a:srgbClr val="00AAE5"/>
              </a:buClr>
            </a:pPr>
            <a:r>
              <a:rPr lang="en-US" dirty="0"/>
              <a:t>EHRs</a:t>
            </a:r>
          </a:p>
          <a:p>
            <a:pPr marL="571500" indent="-342900">
              <a:lnSpc>
                <a:spcPct val="150000"/>
              </a:lnSpc>
              <a:buClr>
                <a:srgbClr val="00AAE5"/>
              </a:buClr>
            </a:pPr>
            <a:r>
              <a:rPr lang="en-US" dirty="0"/>
              <a:t>Compensation</a:t>
            </a:r>
          </a:p>
          <a:p>
            <a:pPr marL="571500" indent="-342900"/>
            <a:endParaRPr lang="en-US" dirty="0"/>
          </a:p>
          <a:p>
            <a:pPr marL="571500" indent="-342900"/>
            <a:endParaRPr lang="en-US" dirty="0"/>
          </a:p>
        </p:txBody>
      </p:sp>
      <p:pic>
        <p:nvPicPr>
          <p:cNvPr id="5" name="Picture 4">
            <a:extLst>
              <a:ext uri="{FF2B5EF4-FFF2-40B4-BE49-F238E27FC236}">
                <a16:creationId xmlns:a16="http://schemas.microsoft.com/office/drawing/2014/main" id="{2359A38B-7429-4556-BA62-985C0FFA3AA7}"/>
              </a:ext>
            </a:extLst>
          </p:cNvPr>
          <p:cNvPicPr>
            <a:picLocks noChangeAspect="1"/>
          </p:cNvPicPr>
          <p:nvPr/>
        </p:nvPicPr>
        <p:blipFill>
          <a:blip r:embed="rId2"/>
          <a:stretch>
            <a:fillRect/>
          </a:stretch>
        </p:blipFill>
        <p:spPr>
          <a:xfrm>
            <a:off x="5733143" y="1304925"/>
            <a:ext cx="4071257" cy="4559456"/>
          </a:xfrm>
          <a:prstGeom prst="rect">
            <a:avLst/>
          </a:prstGeom>
        </p:spPr>
      </p:pic>
    </p:spTree>
    <p:extLst>
      <p:ext uri="{BB962C8B-B14F-4D97-AF65-F5344CB8AC3E}">
        <p14:creationId xmlns:p14="http://schemas.microsoft.com/office/powerpoint/2010/main" val="20903013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1510</TotalTime>
  <Words>847</Words>
  <Application>Microsoft Office PowerPoint</Application>
  <PresentationFormat>Widescreen</PresentationFormat>
  <Paragraphs>120</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The Trend is DEFINITELY not towards independence</vt:lpstr>
      <vt:lpstr>Some specifics over the last few years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Fauzy Lukman</dc:creator>
  <cp:lastModifiedBy>Cameron Cox lll</cp:lastModifiedBy>
  <cp:revision>112</cp:revision>
  <dcterms:created xsi:type="dcterms:W3CDTF">2017-03-29T09:23:02Z</dcterms:created>
  <dcterms:modified xsi:type="dcterms:W3CDTF">2021-05-02T15:11:07Z</dcterms:modified>
</cp:coreProperties>
</file>