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23"/>
  </p:notesMasterIdLst>
  <p:sldIdLst>
    <p:sldId id="256" r:id="rId2"/>
    <p:sldId id="264" r:id="rId3"/>
    <p:sldId id="257" r:id="rId4"/>
    <p:sldId id="265" r:id="rId5"/>
    <p:sldId id="282" r:id="rId6"/>
    <p:sldId id="284" r:id="rId7"/>
    <p:sldId id="291" r:id="rId8"/>
    <p:sldId id="269" r:id="rId9"/>
    <p:sldId id="270" r:id="rId10"/>
    <p:sldId id="268" r:id="rId11"/>
    <p:sldId id="262" r:id="rId12"/>
    <p:sldId id="279" r:id="rId13"/>
    <p:sldId id="289" r:id="rId14"/>
    <p:sldId id="271" r:id="rId15"/>
    <p:sldId id="285" r:id="rId16"/>
    <p:sldId id="286" r:id="rId17"/>
    <p:sldId id="287" r:id="rId18"/>
    <p:sldId id="288" r:id="rId19"/>
    <p:sldId id="290" r:id="rId20"/>
    <p:sldId id="277" r:id="rId21"/>
    <p:sldId id="280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EBC02-4204-48FD-9D73-C1A6983A0DD9}" v="115" dt="2021-11-16T13:35:05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8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a6aaf1a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a6aaf1a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a6aaf1a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a6aaf1a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27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1bb9c63c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1bb9c63c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5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10078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3228499"/>
            <a:ext cx="7434266" cy="61451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454819"/>
            <a:ext cx="7434266" cy="247483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3843015"/>
            <a:ext cx="7433144" cy="5118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36664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457200"/>
            <a:ext cx="7429466" cy="257175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314700"/>
            <a:ext cx="7428344" cy="10286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65940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061322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232439"/>
            <a:ext cx="7429502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0" name="TextBox 59"/>
          <p:cNvSpPr txBox="1"/>
          <p:nvPr/>
        </p:nvSpPr>
        <p:spPr>
          <a:xfrm>
            <a:off x="677634" y="54929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07372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5414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0531"/>
            <a:ext cx="7429501" cy="188387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3241"/>
            <a:ext cx="7428379" cy="85548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72903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005847"/>
            <a:ext cx="2397674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2520197"/>
            <a:ext cx="2406551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008226"/>
            <a:ext cx="2388289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2522576"/>
            <a:ext cx="2396873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005847"/>
            <a:ext cx="2396226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2520197"/>
            <a:ext cx="2396226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22947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457200"/>
            <a:ext cx="7429499" cy="1428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3303447"/>
            <a:ext cx="239643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000249"/>
            <a:ext cx="2396430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3735644"/>
            <a:ext cx="2396430" cy="6133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3303447"/>
            <a:ext cx="240030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000249"/>
            <a:ext cx="2399205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3735643"/>
            <a:ext cx="2400300" cy="6077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3303446"/>
            <a:ext cx="2393056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000249"/>
            <a:ext cx="2396227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3735641"/>
            <a:ext cx="2396226" cy="60775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31627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478340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457200"/>
            <a:ext cx="1503758" cy="3886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457200"/>
            <a:ext cx="5811443" cy="3886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219353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9741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08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80958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064420"/>
            <a:ext cx="7429500" cy="2139553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318272"/>
            <a:ext cx="7429500" cy="1031082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06364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79511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64345"/>
            <a:ext cx="7429500" cy="11084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1687115"/>
            <a:ext cx="3487337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305048"/>
            <a:ext cx="3658793" cy="2038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687114"/>
            <a:ext cx="3484952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05048"/>
            <a:ext cx="3656408" cy="2038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49956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96603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82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457201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444499"/>
            <a:ext cx="4418407" cy="389890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1687114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258706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4450881" cy="12299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457201"/>
            <a:ext cx="2750018" cy="38861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687114"/>
            <a:ext cx="4450883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9803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51435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63888"/>
            <a:ext cx="7429499" cy="1108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1687115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4412456"/>
            <a:ext cx="578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6188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gma.com/resources/health-information-technology/it%E2%80%99s-time-to-break-the-mold-healthcare-operations" TargetMode="External"/><Relationship Id="rId2" Type="http://schemas.openxmlformats.org/officeDocument/2006/relationships/hyperlink" Target="mailto:marion@healthspaces.com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gma.com/resources/health-information-technology/it%E2%80%99s-time-to-break-the-mold-healthcare-operations" TargetMode="External"/><Relationship Id="rId3" Type="http://schemas.openxmlformats.org/officeDocument/2006/relationships/hyperlink" Target="mailto:marion@healthspaces.com" TargetMode="External"/><Relationship Id="rId7" Type="http://schemas.openxmlformats.org/officeDocument/2006/relationships/hyperlink" Target="https://www.mgma.com/resources/health-information-technology/the-21st-century-cures-act-after-10-years-of-bro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mgma.com/resources/health-information-technology/don%E2%80%99t-be-a-teleworking-crash-dummy" TargetMode="External"/><Relationship Id="rId5" Type="http://schemas.openxmlformats.org/officeDocument/2006/relationships/hyperlink" Target="https://www.mgma.com/resources/health-information-technology/making-the-connection-avoid-past-mistakes-in-eval" TargetMode="External"/><Relationship Id="rId4" Type="http://schemas.openxmlformats.org/officeDocument/2006/relationships/hyperlink" Target="https://www.linkedin.com/in/marionjenkins" TargetMode="External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place.athenahealth.com/" TargetMode="External"/><Relationship Id="rId2" Type="http://schemas.openxmlformats.org/officeDocument/2006/relationships/hyperlink" Target="https://apporchard.epic.com/Gallery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959951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OK MGMA Fall 2021</a:t>
            </a:r>
            <a:br>
              <a:rPr lang="en" dirty="0"/>
            </a:br>
            <a:r>
              <a:rPr lang="en" sz="2000" b="1" dirty="0">
                <a:solidFill>
                  <a:srgbClr val="FF0000"/>
                </a:solidFill>
              </a:rPr>
              <a:t>(Lions and Tigers and Bears O MY!”)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6A2DCAAD-01B6-4672-80DB-563D88036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252527"/>
            <a:ext cx="6381750" cy="3590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not data*…</a:t>
            </a:r>
            <a:endParaRPr dirty="0"/>
          </a:p>
        </p:txBody>
      </p:sp>
      <p:sp>
        <p:nvSpPr>
          <p:cNvPr id="8" name="AutoShape 4" descr="Marcus Welby MD &amp;#39;75 PAMELA HENSLEY ROBERT LIPTON RONNE TROUP | #1803211844">
            <a:extLst>
              <a:ext uri="{FF2B5EF4-FFF2-40B4-BE49-F238E27FC236}">
                <a16:creationId xmlns:a16="http://schemas.microsoft.com/office/drawing/2014/main" id="{E104CC51-CD88-48F0-91C2-64BEEBD134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Marcus Welby MD &amp;#39;75 PAMELA HENSLEY ROBERT LIPTON RONNE TROUP | #1803211844">
            <a:extLst>
              <a:ext uri="{FF2B5EF4-FFF2-40B4-BE49-F238E27FC236}">
                <a16:creationId xmlns:a16="http://schemas.microsoft.com/office/drawing/2014/main" id="{FE66CAFB-5C3F-4DA1-9FAE-767FE4C5D4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9B2238-1EF7-4709-8C15-9D66A9E9665D}"/>
              </a:ext>
            </a:extLst>
          </p:cNvPr>
          <p:cNvSpPr txBox="1"/>
          <p:nvPr/>
        </p:nvSpPr>
        <p:spPr>
          <a:xfrm>
            <a:off x="1314274" y="4236810"/>
            <a:ext cx="6820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*although it is technically “digital”</a:t>
            </a:r>
          </a:p>
        </p:txBody>
      </p:sp>
      <p:pic>
        <p:nvPicPr>
          <p:cNvPr id="7" name="Picture 2" descr="Electronic Health Record Systems">
            <a:extLst>
              <a:ext uri="{FF2B5EF4-FFF2-40B4-BE49-F238E27FC236}">
                <a16:creationId xmlns:a16="http://schemas.microsoft.com/office/drawing/2014/main" id="{1951E7BC-D891-4293-A1F9-7DE7743F7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6" y="731375"/>
            <a:ext cx="2718487" cy="33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31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CB0C4D-71F2-4ED4-BD45-FB8821E44D44}"/>
              </a:ext>
            </a:extLst>
          </p:cNvPr>
          <p:cNvSpPr txBox="1"/>
          <p:nvPr/>
        </p:nvSpPr>
        <p:spPr>
          <a:xfrm>
            <a:off x="1882775" y="4210108"/>
            <a:ext cx="559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if Amazon merely made shopping carts and cash registers work faster?</a:t>
            </a:r>
          </a:p>
        </p:txBody>
      </p:sp>
      <p:pic>
        <p:nvPicPr>
          <p:cNvPr id="4" name="Google Shape;89;p19">
            <a:extLst>
              <a:ext uri="{FF2B5EF4-FFF2-40B4-BE49-F238E27FC236}">
                <a16:creationId xmlns:a16="http://schemas.microsoft.com/office/drawing/2014/main" id="{6EA46CAC-FF69-470E-B47D-45CD4EE7C06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25" y="689033"/>
            <a:ext cx="60769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iser Permanente Baldwin Hills–Crenshaw Medical Offices - HOK">
            <a:extLst>
              <a:ext uri="{FF2B5EF4-FFF2-40B4-BE49-F238E27FC236}">
                <a16:creationId xmlns:a16="http://schemas.microsoft.com/office/drawing/2014/main" id="{5460A06C-85AB-4243-B601-1C67848EB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23" y="385834"/>
            <a:ext cx="3201539" cy="213920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iting Room Survival Tips to Combat Boredom">
            <a:extLst>
              <a:ext uri="{FF2B5EF4-FFF2-40B4-BE49-F238E27FC236}">
                <a16:creationId xmlns:a16="http://schemas.microsoft.com/office/drawing/2014/main" id="{26A9255D-7A67-4034-B66A-D616C7286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8" y="2947686"/>
            <a:ext cx="3297967" cy="18554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Impact of COVID-19 on Medical Waiting Room Design - Premier  Construction &amp;amp; Design">
            <a:extLst>
              <a:ext uri="{FF2B5EF4-FFF2-40B4-BE49-F238E27FC236}">
                <a16:creationId xmlns:a16="http://schemas.microsoft.com/office/drawing/2014/main" id="{749C6BA2-3571-4483-9E48-6077EFC4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71" y="2773392"/>
            <a:ext cx="3326572" cy="221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aiting rooms, too, can promote patient health">
            <a:extLst>
              <a:ext uri="{FF2B5EF4-FFF2-40B4-BE49-F238E27FC236}">
                <a16:creationId xmlns:a16="http://schemas.microsoft.com/office/drawing/2014/main" id="{5E8F685B-021D-4E46-B3BF-D9D4C4EF6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51" y="279729"/>
            <a:ext cx="3444292" cy="229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E738CA2-8AF0-4027-91D5-E9653130A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903" y="1157195"/>
            <a:ext cx="2316460" cy="30886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284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F9243-F5AC-4297-9C8A-6079A857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27" y="167462"/>
            <a:ext cx="7429499" cy="1108928"/>
          </a:xfrm>
        </p:spPr>
        <p:txBody>
          <a:bodyPr/>
          <a:lstStyle/>
          <a:p>
            <a:r>
              <a:rPr lang="en-US" dirty="0"/>
              <a:t>Let’s play a Game: “kill a process”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AFB5-2BBD-4A88-A514-9EB83033D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1687115"/>
            <a:ext cx="7429499" cy="336218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/>
              <a:t>A fax or a form (or a photocopy thereof)</a:t>
            </a:r>
          </a:p>
          <a:p>
            <a:pPr>
              <a:lnSpc>
                <a:spcPct val="160000"/>
              </a:lnSpc>
            </a:pPr>
            <a:r>
              <a:rPr lang="en-US" dirty="0"/>
              <a:t>A physical file folder (even temporary)</a:t>
            </a:r>
          </a:p>
          <a:p>
            <a:pPr>
              <a:lnSpc>
                <a:spcPct val="160000"/>
              </a:lnSpc>
            </a:pPr>
            <a:r>
              <a:rPr lang="en-US" dirty="0"/>
              <a:t>An “inbox” or paper holder of some kind</a:t>
            </a:r>
          </a:p>
          <a:p>
            <a:pPr>
              <a:lnSpc>
                <a:spcPct val="160000"/>
              </a:lnSpc>
            </a:pPr>
            <a:r>
              <a:rPr lang="en-US" dirty="0"/>
              <a:t>An extra phone call or note/handoff to other(s)</a:t>
            </a:r>
          </a:p>
          <a:p>
            <a:pPr>
              <a:lnSpc>
                <a:spcPct val="160000"/>
              </a:lnSpc>
            </a:pPr>
            <a:r>
              <a:rPr lang="en-US" dirty="0"/>
              <a:t>Anything with the patient’s name/DOB etc.</a:t>
            </a:r>
          </a:p>
          <a:p>
            <a:pPr>
              <a:lnSpc>
                <a:spcPct val="160000"/>
              </a:lnSpc>
            </a:pPr>
            <a:r>
              <a:rPr lang="en-US" dirty="0"/>
              <a:t>Anything you end up shredding later</a:t>
            </a:r>
          </a:p>
        </p:txBody>
      </p:sp>
      <p:pic>
        <p:nvPicPr>
          <p:cNvPr id="2052" name="Picture 4" descr="Jumanji (board game)/Film | Jumanji Wiki | Fandom">
            <a:extLst>
              <a:ext uri="{FF2B5EF4-FFF2-40B4-BE49-F238E27FC236}">
                <a16:creationId xmlns:a16="http://schemas.microsoft.com/office/drawing/2014/main" id="{3FDD74A2-D340-4B7C-A32F-C5550927F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8662" r="11525" b="11435"/>
          <a:stretch/>
        </p:blipFill>
        <p:spPr bwMode="auto">
          <a:xfrm>
            <a:off x="5742633" y="1336431"/>
            <a:ext cx="2728127" cy="205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7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B05D-DA79-42AC-8347-98CDC977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989765" cy="572700"/>
          </a:xfrm>
        </p:spPr>
        <p:txBody>
          <a:bodyPr>
            <a:normAutofit/>
          </a:bodyPr>
          <a:lstStyle/>
          <a:p>
            <a:r>
              <a:rPr lang="en-US" dirty="0"/>
              <a:t>technology 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B388A-CD38-4AB7-A3EF-F0396D485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22695"/>
            <a:ext cx="8520600" cy="3416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Delight patients</a:t>
            </a:r>
          </a:p>
          <a:p>
            <a:pPr>
              <a:lnSpc>
                <a:spcPct val="200000"/>
              </a:lnSpc>
            </a:pPr>
            <a:r>
              <a:rPr lang="en-US" dirty="0"/>
              <a:t>Improve providers’ (and all staff’s) daily lives</a:t>
            </a:r>
          </a:p>
          <a:p>
            <a:pPr>
              <a:lnSpc>
                <a:spcPct val="200000"/>
              </a:lnSpc>
            </a:pPr>
            <a:r>
              <a:rPr lang="en-US" dirty="0"/>
              <a:t>Become a thought leader (patient view)</a:t>
            </a:r>
          </a:p>
          <a:p>
            <a:pPr>
              <a:lnSpc>
                <a:spcPct val="200000"/>
              </a:lnSpc>
            </a:pPr>
            <a:r>
              <a:rPr lang="en-US" dirty="0"/>
              <a:t>Quantum change/break from the past</a:t>
            </a:r>
          </a:p>
          <a:p>
            <a:pPr>
              <a:lnSpc>
                <a:spcPct val="200000"/>
              </a:lnSpc>
            </a:pPr>
            <a:r>
              <a:rPr lang="en-US" dirty="0"/>
              <a:t>Add value to the enterprise</a:t>
            </a:r>
          </a:p>
        </p:txBody>
      </p:sp>
      <p:pic>
        <p:nvPicPr>
          <p:cNvPr id="2050" name="Picture 2" descr="creating and communicating vision for your company and stakeholders">
            <a:extLst>
              <a:ext uri="{FF2B5EF4-FFF2-40B4-BE49-F238E27FC236}">
                <a16:creationId xmlns:a16="http://schemas.microsoft.com/office/drawing/2014/main" id="{9F2189CF-D0F0-41DD-B306-67D2D69E6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53" y="-1"/>
            <a:ext cx="3996647" cy="22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37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BB96-6763-4478-9A7E-AB5EF67A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</a:t>
            </a:r>
            <a:r>
              <a:rPr lang="en-US" dirty="0">
                <a:latin typeface="+mn-lt"/>
              </a:rPr>
              <a:t>vs.</a:t>
            </a:r>
            <a:r>
              <a:rPr lang="en-US" dirty="0"/>
              <a:t> buy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8ABD5-ECB3-46B9-A464-31CA17FA8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3" t="2983" r="1683" b="1969"/>
          <a:stretch/>
        </p:blipFill>
        <p:spPr>
          <a:xfrm>
            <a:off x="2101851" y="1017724"/>
            <a:ext cx="2641599" cy="3141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7AC4AE-3F97-4688-95EE-1197A539A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" t="1840" r="2982" b="3769"/>
          <a:stretch/>
        </p:blipFill>
        <p:spPr>
          <a:xfrm>
            <a:off x="5184226" y="1017724"/>
            <a:ext cx="2698750" cy="31622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19F672-B1B3-445F-A398-6AF9BAF32532}"/>
              </a:ext>
            </a:extLst>
          </p:cNvPr>
          <p:cNvSpPr txBox="1"/>
          <p:nvPr/>
        </p:nvSpPr>
        <p:spPr>
          <a:xfrm>
            <a:off x="2692401" y="4298950"/>
            <a:ext cx="565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technology, it’s build (own) versus buy (rent)</a:t>
            </a:r>
          </a:p>
        </p:txBody>
      </p:sp>
    </p:spTree>
    <p:extLst>
      <p:ext uri="{BB962C8B-B14F-4D97-AF65-F5344CB8AC3E}">
        <p14:creationId xmlns:p14="http://schemas.microsoft.com/office/powerpoint/2010/main" val="3539482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AAF42E-638B-4D01-87FA-ACD5FE40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things add value to your practice?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2D50E4-C79D-440D-9C01-4B514B4D8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9924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Add value</a:t>
            </a:r>
          </a:p>
          <a:p>
            <a:r>
              <a:rPr lang="en-US" dirty="0"/>
              <a:t>Facilities/infrastructure (own)</a:t>
            </a:r>
          </a:p>
          <a:p>
            <a:r>
              <a:rPr lang="en-US" dirty="0"/>
              <a:t>Training/Development</a:t>
            </a:r>
          </a:p>
          <a:p>
            <a:r>
              <a:rPr lang="en-US" dirty="0"/>
              <a:t>Business Optimization</a:t>
            </a:r>
          </a:p>
          <a:p>
            <a:r>
              <a:rPr lang="en-US" dirty="0"/>
              <a:t>Process Automation</a:t>
            </a:r>
          </a:p>
          <a:p>
            <a:r>
              <a:rPr lang="en-US" dirty="0"/>
              <a:t>Service lines (MRI, ASC, etc.)</a:t>
            </a:r>
          </a:p>
          <a:p>
            <a:r>
              <a:rPr lang="en-US" dirty="0"/>
              <a:t>Your own technology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74CF0-DA4D-4578-A259-DE6AAE36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9924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 NOT Add Value</a:t>
            </a:r>
          </a:p>
          <a:p>
            <a:r>
              <a:rPr lang="en-US" dirty="0"/>
              <a:t>Facilities/Infrastructure (rent)</a:t>
            </a:r>
          </a:p>
          <a:p>
            <a:r>
              <a:rPr lang="en-US" dirty="0"/>
              <a:t>Processes (forms/faxes)</a:t>
            </a:r>
          </a:p>
          <a:p>
            <a:r>
              <a:rPr lang="en-US" dirty="0"/>
              <a:t>Computer hardware</a:t>
            </a:r>
          </a:p>
          <a:p>
            <a:r>
              <a:rPr lang="en-US" dirty="0"/>
              <a:t>Software fees (</a:t>
            </a:r>
            <a:r>
              <a:rPr lang="en-US" dirty="0" err="1"/>
              <a:t>inc</a:t>
            </a:r>
            <a:r>
              <a:rPr lang="en-US" dirty="0"/>
              <a:t> SaaS)</a:t>
            </a:r>
          </a:p>
          <a:p>
            <a:r>
              <a:rPr lang="en-US" dirty="0"/>
              <a:t>Hiring more staff</a:t>
            </a:r>
          </a:p>
          <a:p>
            <a:r>
              <a:rPr lang="en-US" dirty="0"/>
              <a:t>More software products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27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A6857-D64A-4D93-816C-D70ECE19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vs vendor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95D46-73FD-4CAD-83EA-3E866CCD0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6058" y="1943346"/>
            <a:ext cx="3658792" cy="26562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b="1" dirty="0"/>
              <a:t>Partner:</a:t>
            </a:r>
          </a:p>
          <a:p>
            <a:pPr>
              <a:lnSpc>
                <a:spcPct val="200000"/>
              </a:lnSpc>
            </a:pPr>
            <a:r>
              <a:rPr lang="en-US" dirty="0"/>
              <a:t>Help develop systems for </a:t>
            </a:r>
            <a:r>
              <a:rPr lang="en-US" dirty="0">
                <a:solidFill>
                  <a:srgbClr val="FFFF00"/>
                </a:solidFill>
              </a:rPr>
              <a:t>you</a:t>
            </a:r>
          </a:p>
          <a:p>
            <a:pPr>
              <a:lnSpc>
                <a:spcPct val="200000"/>
              </a:lnSpc>
            </a:pPr>
            <a:r>
              <a:rPr lang="en-US" dirty="0"/>
              <a:t>Allows you to </a:t>
            </a:r>
            <a:r>
              <a:rPr lang="en-US" dirty="0">
                <a:solidFill>
                  <a:srgbClr val="FFFF00"/>
                </a:solidFill>
              </a:rPr>
              <a:t>invest</a:t>
            </a:r>
            <a:r>
              <a:rPr lang="en-US" dirty="0"/>
              <a:t> in them</a:t>
            </a:r>
          </a:p>
          <a:p>
            <a:pPr>
              <a:lnSpc>
                <a:spcPct val="200000"/>
              </a:lnSpc>
            </a:pPr>
            <a:r>
              <a:rPr lang="en-US" dirty="0"/>
              <a:t>Goes </a:t>
            </a:r>
            <a:r>
              <a:rPr lang="en-US" dirty="0">
                <a:solidFill>
                  <a:srgbClr val="FFFF00"/>
                </a:solidFill>
              </a:rPr>
              <a:t>at risk </a:t>
            </a:r>
            <a:r>
              <a:rPr lang="en-US" dirty="0"/>
              <a:t>with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9FB7C-6A4D-4837-85E1-71DEC39A2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943346"/>
            <a:ext cx="3656408" cy="26562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b="1" dirty="0"/>
              <a:t>Vendor: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FFFF00"/>
                </a:solidFill>
              </a:rPr>
              <a:t>Sells</a:t>
            </a:r>
            <a:r>
              <a:rPr lang="en-US" dirty="0"/>
              <a:t> you a product</a:t>
            </a:r>
          </a:p>
          <a:p>
            <a:pPr>
              <a:lnSpc>
                <a:spcPct val="200000"/>
              </a:lnSpc>
            </a:pPr>
            <a:r>
              <a:rPr lang="en-US" dirty="0"/>
              <a:t>Locks you into a </a:t>
            </a:r>
            <a:r>
              <a:rPr lang="en-US" dirty="0">
                <a:solidFill>
                  <a:srgbClr val="FFFF00"/>
                </a:solidFill>
              </a:rPr>
              <a:t>contract</a:t>
            </a:r>
          </a:p>
          <a:p>
            <a:pPr>
              <a:lnSpc>
                <a:spcPct val="200000"/>
              </a:lnSpc>
            </a:pPr>
            <a:r>
              <a:rPr lang="en-US" dirty="0"/>
              <a:t>Plays the </a:t>
            </a:r>
            <a:r>
              <a:rPr lang="en-US" dirty="0">
                <a:solidFill>
                  <a:srgbClr val="FFFF00"/>
                </a:solidFill>
              </a:rPr>
              <a:t>“out of scope” </a:t>
            </a:r>
            <a:r>
              <a:rPr lang="en-US" dirty="0"/>
              <a:t>game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0596A83-1EC4-4821-BABE-35FC6180D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180" y="-1"/>
            <a:ext cx="3372820" cy="21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92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BB96-6763-4478-9A7E-AB5EF67A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18" y="445025"/>
            <a:ext cx="7726981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Virtuous</a:t>
            </a:r>
            <a:br>
              <a:rPr lang="en-US" dirty="0"/>
            </a:br>
            <a:r>
              <a:rPr lang="en-US" dirty="0"/>
              <a:t>“value” </a:t>
            </a:r>
            <a:br>
              <a:rPr lang="en-US" dirty="0"/>
            </a:br>
            <a:r>
              <a:rPr lang="en-US" dirty="0"/>
              <a:t>cycle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BBD9A5C-2217-49D0-9F20-CAFA49939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784" y="356786"/>
            <a:ext cx="2050922" cy="3026805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CD56D37-181D-4867-A946-7B01B4081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571" y="2470673"/>
            <a:ext cx="3569542" cy="2056140"/>
          </a:xfrm>
          <a:prstGeom prst="rect">
            <a:avLst/>
          </a:prstGeom>
        </p:spPr>
      </p:pic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7CFBFE0-DAE2-4F6E-9C25-507D704FA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420" y="198845"/>
            <a:ext cx="2050922" cy="32094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6A725E-FEF4-4E1A-8A4D-5C69204D526E}"/>
              </a:ext>
            </a:extLst>
          </p:cNvPr>
          <p:cNvSpPr txBox="1"/>
          <p:nvPr/>
        </p:nvSpPr>
        <p:spPr>
          <a:xfrm>
            <a:off x="7028861" y="1334248"/>
            <a:ext cx="1414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Optimize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before you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Automate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3703A4-5F5E-4EA7-B40C-283B151EE70D}"/>
              </a:ext>
            </a:extLst>
          </p:cNvPr>
          <p:cNvSpPr txBox="1"/>
          <p:nvPr/>
        </p:nvSpPr>
        <p:spPr>
          <a:xfrm>
            <a:off x="3552092" y="4491919"/>
            <a:ext cx="295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Doesn’t mean a “product”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2DCA26-6E9D-43ED-973D-B1289A04B5B8}"/>
              </a:ext>
            </a:extLst>
          </p:cNvPr>
          <p:cNvSpPr txBox="1"/>
          <p:nvPr/>
        </p:nvSpPr>
        <p:spPr>
          <a:xfrm>
            <a:off x="1186002" y="1795913"/>
            <a:ext cx="171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Small Steps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(no “big bang”)</a:t>
            </a:r>
          </a:p>
        </p:txBody>
      </p:sp>
    </p:spTree>
    <p:extLst>
      <p:ext uri="{BB962C8B-B14F-4D97-AF65-F5344CB8AC3E}">
        <p14:creationId xmlns:p14="http://schemas.microsoft.com/office/powerpoint/2010/main" val="3934259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E0DD-9221-440C-96B6-12A346A0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 a game:  “dump a vendor”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96579-2168-42A8-A28E-2FB5E124B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Lengthy “scope” section (somebody call a lawyer!)</a:t>
            </a:r>
          </a:p>
          <a:p>
            <a:pPr>
              <a:lnSpc>
                <a:spcPct val="200000"/>
              </a:lnSpc>
            </a:pPr>
            <a:r>
              <a:rPr lang="en-US" dirty="0"/>
              <a:t>Onerous contract (multi year)</a:t>
            </a:r>
          </a:p>
          <a:p>
            <a:pPr>
              <a:lnSpc>
                <a:spcPct val="200000"/>
              </a:lnSpc>
            </a:pPr>
            <a:r>
              <a:rPr lang="en-US" dirty="0"/>
              <a:t>Constant change orders and SOWs</a:t>
            </a:r>
          </a:p>
          <a:p>
            <a:pPr>
              <a:lnSpc>
                <a:spcPct val="200000"/>
              </a:lnSpc>
            </a:pPr>
            <a:r>
              <a:rPr lang="en-US" dirty="0"/>
              <a:t>Every inquiry leads to a sales call</a:t>
            </a:r>
          </a:p>
          <a:p>
            <a:pPr>
              <a:lnSpc>
                <a:spcPct val="200000"/>
              </a:lnSpc>
            </a:pPr>
            <a:r>
              <a:rPr lang="en-US" dirty="0"/>
              <a:t>Multiple add-on products/vendors</a:t>
            </a:r>
          </a:p>
          <a:p>
            <a:endParaRPr lang="en-US" dirty="0"/>
          </a:p>
        </p:txBody>
      </p:sp>
      <p:pic>
        <p:nvPicPr>
          <p:cNvPr id="1026" name="Picture 2" descr="WarGames &amp;#39;Shall we play a game?&amp;#39; computer for sale; credit cards at DEFCON  1 (video) | Engadget">
            <a:extLst>
              <a:ext uri="{FF2B5EF4-FFF2-40B4-BE49-F238E27FC236}">
                <a16:creationId xmlns:a16="http://schemas.microsoft.com/office/drawing/2014/main" id="{45FFD977-6174-42CD-9E6D-88EB8D68D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1" y="2419970"/>
            <a:ext cx="3933930" cy="260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94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E72A-EF52-492C-8387-4824FFC3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0969"/>
            <a:ext cx="9144000" cy="841800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HealthCare Operations and Technology:</a:t>
            </a:r>
            <a:br>
              <a:rPr lang="en-US" dirty="0"/>
            </a:br>
            <a:r>
              <a:rPr lang="en-US" b="1" u="sng" dirty="0"/>
              <a:t>Way</a:t>
            </a:r>
            <a:r>
              <a:rPr lang="en-US" dirty="0"/>
              <a:t> past due for an extreme makeover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83783-EDAA-40AA-B42E-64015A94851B}"/>
              </a:ext>
            </a:extLst>
          </p:cNvPr>
          <p:cNvSpPr txBox="1"/>
          <p:nvPr/>
        </p:nvSpPr>
        <p:spPr>
          <a:xfrm>
            <a:off x="1031374" y="1753783"/>
            <a:ext cx="3107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Marion K. Jenkins, PhD, FHIMSS</a:t>
            </a:r>
          </a:p>
          <a:p>
            <a:r>
              <a:rPr lang="en-US" dirty="0"/>
              <a:t>Partner, HealthSpaces</a:t>
            </a:r>
          </a:p>
          <a:p>
            <a:r>
              <a:rPr lang="en-US" dirty="0"/>
              <a:t>303.918.8853</a:t>
            </a:r>
          </a:p>
          <a:p>
            <a:r>
              <a:rPr lang="en-US" dirty="0">
                <a:hlinkClick r:id="rId2"/>
              </a:rPr>
              <a:t>marion@healthspaces.com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329CF-2A95-418C-A941-3320B117B44C}"/>
              </a:ext>
            </a:extLst>
          </p:cNvPr>
          <p:cNvSpPr txBox="1"/>
          <p:nvPr/>
        </p:nvSpPr>
        <p:spPr>
          <a:xfrm>
            <a:off x="1208515" y="3486409"/>
            <a:ext cx="39476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Info</a:t>
            </a:r>
            <a:r>
              <a:rPr lang="en-US" b="1" dirty="0"/>
              <a:t>: </a:t>
            </a:r>
            <a:r>
              <a:rPr lang="en-US" sz="1600" b="1" dirty="0">
                <a:hlinkClick r:id="rId3"/>
              </a:rPr>
              <a:t>“</a:t>
            </a:r>
            <a:r>
              <a:rPr lang="en-US" sz="1600" b="1" i="1" u="sng" dirty="0">
                <a:hlinkClick r:id="rId3"/>
              </a:rPr>
              <a:t>It’s time to break the mold: Healthcare operations and technology are</a:t>
            </a:r>
          </a:p>
          <a:p>
            <a:r>
              <a:rPr lang="en-US" sz="1600" b="1" i="1" u="sng" dirty="0">
                <a:hlinkClick r:id="rId3"/>
              </a:rPr>
              <a:t>due for an extreme makeover”</a:t>
            </a:r>
          </a:p>
          <a:p>
            <a:r>
              <a:rPr lang="en-US" sz="1200" dirty="0">
                <a:hlinkClick r:id="rId3"/>
              </a:rPr>
              <a:t>MGMA CONNECTIONS INSIGHT ARTICLE - SEPTEMBER 22, 2021</a:t>
            </a:r>
            <a:endParaRPr lang="en-US" sz="1200" dirty="0"/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3B994D2-6230-43DA-AC24-99948E23F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77" y="3340150"/>
            <a:ext cx="1927584" cy="167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18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8FD13-D095-4C90-8491-9B7F59B4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Learnings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FD385-2277-4856-9EF7-B6A97C069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COVID (or any episode) to </a:t>
            </a:r>
            <a:r>
              <a:rPr lang="en-US" dirty="0">
                <a:solidFill>
                  <a:srgbClr val="FFFF00"/>
                </a:solidFill>
              </a:rPr>
              <a:t>innovate</a:t>
            </a:r>
          </a:p>
          <a:p>
            <a:r>
              <a:rPr lang="en-US" dirty="0">
                <a:solidFill>
                  <a:schemeClr val="accent2"/>
                </a:solidFill>
              </a:rPr>
              <a:t>Invest</a:t>
            </a:r>
            <a:r>
              <a:rPr lang="en-US" dirty="0"/>
              <a:t> in things that add real value</a:t>
            </a:r>
          </a:p>
          <a:p>
            <a:r>
              <a:rPr lang="en-US" dirty="0">
                <a:solidFill>
                  <a:srgbClr val="FFFF00"/>
                </a:solidFill>
              </a:rPr>
              <a:t>Break</a:t>
            </a:r>
            <a:r>
              <a:rPr lang="en-US" dirty="0"/>
              <a:t> from past practices and approaches</a:t>
            </a:r>
          </a:p>
          <a:p>
            <a:r>
              <a:rPr lang="en-US" dirty="0">
                <a:solidFill>
                  <a:schemeClr val="accent2"/>
                </a:solidFill>
              </a:rPr>
              <a:t>Demand</a:t>
            </a:r>
            <a:r>
              <a:rPr lang="en-US" dirty="0"/>
              <a:t> the right technology partnership</a:t>
            </a:r>
          </a:p>
          <a:p>
            <a:r>
              <a:rPr lang="en-US" dirty="0"/>
              <a:t>Continuously innovate to increase </a:t>
            </a:r>
            <a:r>
              <a:rPr lang="en-US" dirty="0">
                <a:solidFill>
                  <a:srgbClr val="FFFF00"/>
                </a:solidFill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154986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165989-EAAB-4411-BCDA-A7EC0973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DF6CB7-1577-4388-8E2A-12BBE2A7E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6616638" cy="3416400"/>
          </a:xfrm>
        </p:spPr>
        <p:txBody>
          <a:bodyPr/>
          <a:lstStyle/>
          <a:p>
            <a:r>
              <a:rPr lang="en-US" dirty="0"/>
              <a:t>Contact info</a:t>
            </a:r>
          </a:p>
          <a:p>
            <a:pPr lvl="1"/>
            <a:r>
              <a:rPr lang="en-US" dirty="0"/>
              <a:t>Marion Jenkins, PhD, FHIMSS</a:t>
            </a:r>
          </a:p>
          <a:p>
            <a:pPr lvl="1"/>
            <a:r>
              <a:rPr lang="en-US" dirty="0">
                <a:hlinkClick r:id="rId3"/>
              </a:rPr>
              <a:t>marion@healthspaces.com</a:t>
            </a:r>
            <a:endParaRPr lang="en-US" dirty="0"/>
          </a:p>
          <a:p>
            <a:pPr lvl="1"/>
            <a:r>
              <a:rPr lang="en-US" dirty="0"/>
              <a:t>303.918.8853</a:t>
            </a:r>
          </a:p>
          <a:p>
            <a:pPr lvl="1"/>
            <a:r>
              <a:rPr lang="en-US" dirty="0">
                <a:hlinkClick r:id="rId4"/>
              </a:rPr>
              <a:t>https://www.linkedin.com/in/marionjenkins</a:t>
            </a:r>
            <a:endParaRPr lang="en-US" dirty="0"/>
          </a:p>
          <a:p>
            <a:pPr lvl="1"/>
            <a:endParaRPr lang="en-US" dirty="0"/>
          </a:p>
          <a:p>
            <a:pPr marL="425450" indent="-285750"/>
            <a:r>
              <a:rPr lang="en-US" dirty="0"/>
              <a:t>Some recent MGMA Connections Articles:</a:t>
            </a:r>
          </a:p>
          <a:p>
            <a:pPr marL="882650" lvl="1" indent="-285750"/>
            <a:r>
              <a:rPr lang="en-US" dirty="0">
                <a:hlinkClick r:id="rId5"/>
              </a:rPr>
              <a:t>COVID and Technology – Time to innovate, not merely adapt</a:t>
            </a:r>
            <a:endParaRPr lang="en-US" dirty="0"/>
          </a:p>
          <a:p>
            <a:pPr marL="882650" lvl="1" indent="-285750"/>
            <a:r>
              <a:rPr lang="en-US" dirty="0">
                <a:hlinkClick r:id="rId6"/>
              </a:rPr>
              <a:t>HIPAA – Don’t be a telehealth crash test dummy</a:t>
            </a:r>
            <a:endParaRPr lang="en-US" dirty="0"/>
          </a:p>
          <a:p>
            <a:pPr marL="882650" lvl="1" indent="-285750"/>
            <a:r>
              <a:rPr lang="en-US" dirty="0">
                <a:hlinkClick r:id="rId7"/>
              </a:rPr>
              <a:t>The 21</a:t>
            </a:r>
            <a:r>
              <a:rPr lang="en-US" baseline="30000" dirty="0">
                <a:hlinkClick r:id="rId7"/>
              </a:rPr>
              <a:t>st</a:t>
            </a:r>
            <a:r>
              <a:rPr lang="en-US" dirty="0">
                <a:hlinkClick r:id="rId7"/>
              </a:rPr>
              <a:t> Century Cures Act – After 10+ years of broken promises</a:t>
            </a:r>
            <a:endParaRPr lang="en-US" dirty="0"/>
          </a:p>
          <a:p>
            <a:pPr marL="882650" lvl="1" indent="-285750"/>
            <a:r>
              <a:rPr lang="en-US" dirty="0">
                <a:hlinkClick r:id="rId8"/>
              </a:rPr>
              <a:t>Technology and operations – time for an extreme makeover</a:t>
            </a: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3D8955-552A-4B36-9BC9-17F0DD440277}"/>
              </a:ext>
            </a:extLst>
          </p:cNvPr>
          <p:cNvGrpSpPr/>
          <p:nvPr/>
        </p:nvGrpSpPr>
        <p:grpSpPr>
          <a:xfrm>
            <a:off x="6606590" y="527696"/>
            <a:ext cx="1803679" cy="2190745"/>
            <a:chOff x="6190734" y="0"/>
            <a:chExt cx="2953266" cy="3252135"/>
          </a:xfrm>
        </p:grpSpPr>
        <p:pic>
          <p:nvPicPr>
            <p:cNvPr id="3074" name="Picture 2" descr="What are you doing, Dave? | Space odyssey, 2001 a space odyssey, Stanley  kubrick">
              <a:extLst>
                <a:ext uri="{FF2B5EF4-FFF2-40B4-BE49-F238E27FC236}">
                  <a16:creationId xmlns:a16="http://schemas.microsoft.com/office/drawing/2014/main" id="{CAB9850E-62F6-4353-8740-07D2D043ED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r="19066"/>
            <a:stretch/>
          </p:blipFill>
          <p:spPr bwMode="auto">
            <a:xfrm>
              <a:off x="6190734" y="0"/>
              <a:ext cx="2953265" cy="2688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D75A5A1-980C-4BFF-877C-80B3F2220521}"/>
                </a:ext>
              </a:extLst>
            </p:cNvPr>
            <p:cNvSpPr txBox="1"/>
            <p:nvPr/>
          </p:nvSpPr>
          <p:spPr>
            <a:xfrm>
              <a:off x="6190734" y="2635333"/>
              <a:ext cx="2953266" cy="6168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WHAT DO YOU THINK YOU ARE DOING, DAVE?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24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did we get from </a:t>
            </a:r>
            <a:br>
              <a:rPr lang="en-US" dirty="0"/>
            </a:br>
            <a:r>
              <a:rPr lang="en-US" dirty="0"/>
              <a:t>           here…</a:t>
            </a:r>
            <a:endParaRPr dirty="0"/>
          </a:p>
        </p:txBody>
      </p:sp>
      <p:sp>
        <p:nvSpPr>
          <p:cNvPr id="10" name="Google Shape;94;p20">
            <a:extLst>
              <a:ext uri="{FF2B5EF4-FFF2-40B4-BE49-F238E27FC236}">
                <a16:creationId xmlns:a16="http://schemas.microsoft.com/office/drawing/2014/main" id="{DFD6798F-703D-42E0-9254-07A9A214F0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72600" y="44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dirty="0">
                <a:solidFill>
                  <a:srgbClr val="FF0000"/>
                </a:solidFill>
              </a:rPr>
              <a:t>Technology has made healthcare worse</a:t>
            </a:r>
            <a:endParaRPr sz="2400" b="1" i="1" dirty="0">
              <a:solidFill>
                <a:srgbClr val="FF0000"/>
              </a:solidFill>
            </a:endParaRPr>
          </a:p>
        </p:txBody>
      </p:sp>
      <p:sp>
        <p:nvSpPr>
          <p:cNvPr id="8" name="AutoShape 4" descr="Marcus Welby MD &amp;#39;75 PAMELA HENSLEY ROBERT LIPTON RONNE TROUP | #1803211844">
            <a:extLst>
              <a:ext uri="{FF2B5EF4-FFF2-40B4-BE49-F238E27FC236}">
                <a16:creationId xmlns:a16="http://schemas.microsoft.com/office/drawing/2014/main" id="{E104CC51-CD88-48F0-91C2-64BEEBD134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Marcus Welby MD &amp;#39;75 PAMELA HENSLEY ROBERT LIPTON RONNE TROUP | #1803211844">
            <a:extLst>
              <a:ext uri="{FF2B5EF4-FFF2-40B4-BE49-F238E27FC236}">
                <a16:creationId xmlns:a16="http://schemas.microsoft.com/office/drawing/2014/main" id="{FE66CAFB-5C3F-4DA1-9FAE-767FE4C5D4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9B2238-1EF7-4709-8C15-9D66A9E9665D}"/>
              </a:ext>
            </a:extLst>
          </p:cNvPr>
          <p:cNvSpPr txBox="1"/>
          <p:nvPr/>
        </p:nvSpPr>
        <p:spPr>
          <a:xfrm>
            <a:off x="4724400" y="1063699"/>
            <a:ext cx="2127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…to here?</a:t>
            </a:r>
          </a:p>
        </p:txBody>
      </p:sp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A8181D6F-573E-4D61-A065-36F59D1AD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55211"/>
            <a:ext cx="3848399" cy="28847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group of people looking at a baby&#10;&#10;Description automatically generated with medium confidence">
            <a:extLst>
              <a:ext uri="{FF2B5EF4-FFF2-40B4-BE49-F238E27FC236}">
                <a16:creationId xmlns:a16="http://schemas.microsoft.com/office/drawing/2014/main" id="{3F0BB90B-566C-46B0-B67D-8C30CBE8FA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8" t="7210" r="11516" b="10095"/>
          <a:stretch/>
        </p:blipFill>
        <p:spPr>
          <a:xfrm>
            <a:off x="1009474" y="1294532"/>
            <a:ext cx="2764578" cy="21751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E72A-EF52-492C-8387-4824FFC3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43856"/>
            <a:ext cx="8520600" cy="841800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Healthcare Technology - </a:t>
            </a:r>
            <a:br>
              <a:rPr lang="en-US" dirty="0"/>
            </a:br>
            <a:r>
              <a:rPr lang="en-US" dirty="0"/>
              <a:t>the last ~decade: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D5DD9-83EE-4271-8A30-FCA04BF32FA8}"/>
              </a:ext>
            </a:extLst>
          </p:cNvPr>
          <p:cNvSpPr txBox="1"/>
          <p:nvPr/>
        </p:nvSpPr>
        <p:spPr>
          <a:xfrm>
            <a:off x="2022475" y="4452222"/>
            <a:ext cx="509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(President of the AMA, Joseph L. Madara, MD, 2016)</a:t>
            </a:r>
          </a:p>
        </p:txBody>
      </p:sp>
      <p:pic>
        <p:nvPicPr>
          <p:cNvPr id="6" name="Picture 5" descr="A person holding a bottle&#10;&#10;Description automatically generated with medium confidence">
            <a:extLst>
              <a:ext uri="{FF2B5EF4-FFF2-40B4-BE49-F238E27FC236}">
                <a16:creationId xmlns:a16="http://schemas.microsoft.com/office/drawing/2014/main" id="{B2E8DF9E-75B6-4072-AE2C-7138A5A44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684" y="1393364"/>
            <a:ext cx="4306632" cy="2851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0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DB301D4-2076-4E0F-A691-9C2BEEF5598E}"/>
              </a:ext>
            </a:extLst>
          </p:cNvPr>
          <p:cNvGrpSpPr/>
          <p:nvPr/>
        </p:nvGrpSpPr>
        <p:grpSpPr>
          <a:xfrm>
            <a:off x="2103737" y="1056504"/>
            <a:ext cx="4936525" cy="3740772"/>
            <a:chOff x="2094470" y="518985"/>
            <a:chExt cx="4936525" cy="374077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E75E1B3-2898-4552-B155-FBB2AB010CFC}"/>
                </a:ext>
              </a:extLst>
            </p:cNvPr>
            <p:cNvGrpSpPr/>
            <p:nvPr/>
          </p:nvGrpSpPr>
          <p:grpSpPr>
            <a:xfrm>
              <a:off x="2094470" y="518985"/>
              <a:ext cx="4936525" cy="3740772"/>
              <a:chOff x="3104941" y="949568"/>
              <a:chExt cx="2858756" cy="2476022"/>
            </a:xfrm>
          </p:grpSpPr>
          <p:pic>
            <p:nvPicPr>
              <p:cNvPr id="3" name="Picture 2" descr="A person standing next to a sign&#10;&#10;Description automatically generated with low confidence">
                <a:extLst>
                  <a:ext uri="{FF2B5EF4-FFF2-40B4-BE49-F238E27FC236}">
                    <a16:creationId xmlns:a16="http://schemas.microsoft.com/office/drawing/2014/main" id="{FF8775D2-4D81-4C12-9293-15A4F69339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0985" t="18462" r="31962" b="39340"/>
              <a:stretch/>
            </p:blipFill>
            <p:spPr>
              <a:xfrm>
                <a:off x="3104941" y="949568"/>
                <a:ext cx="2858756" cy="2170445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3D640E-9235-4986-BF11-A02D255639DC}"/>
                  </a:ext>
                </a:extLst>
              </p:cNvPr>
              <p:cNvSpPr txBox="1"/>
              <p:nvPr/>
            </p:nvSpPr>
            <p:spPr>
              <a:xfrm>
                <a:off x="3104941" y="3120013"/>
                <a:ext cx="2858756" cy="3055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The great and powerful EMR!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AA38BD-6575-4A80-BB81-8084332D4841}"/>
                </a:ext>
              </a:extLst>
            </p:cNvPr>
            <p:cNvSpPr/>
            <p:nvPr/>
          </p:nvSpPr>
          <p:spPr>
            <a:xfrm>
              <a:off x="6481119" y="518985"/>
              <a:ext cx="506627" cy="475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0144AA6-2E93-4933-81CE-6F754A142E9A}"/>
              </a:ext>
            </a:extLst>
          </p:cNvPr>
          <p:cNvSpPr txBox="1"/>
          <p:nvPr/>
        </p:nvSpPr>
        <p:spPr>
          <a:xfrm>
            <a:off x="2026509" y="271673"/>
            <a:ext cx="166816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/>
              <a:t>~2009</a:t>
            </a:r>
          </a:p>
        </p:txBody>
      </p:sp>
    </p:spTree>
    <p:extLst>
      <p:ext uri="{BB962C8B-B14F-4D97-AF65-F5344CB8AC3E}">
        <p14:creationId xmlns:p14="http://schemas.microsoft.com/office/powerpoint/2010/main" val="317153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7693D6-6239-44CD-A38C-7C41B9C7FA2B}"/>
              </a:ext>
            </a:extLst>
          </p:cNvPr>
          <p:cNvSpPr txBox="1"/>
          <p:nvPr/>
        </p:nvSpPr>
        <p:spPr>
          <a:xfrm>
            <a:off x="1600201" y="351992"/>
            <a:ext cx="166816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/>
              <a:t>~Today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F9D94-5054-48BE-9220-C8A8DCEAB5E5}"/>
              </a:ext>
            </a:extLst>
          </p:cNvPr>
          <p:cNvSpPr txBox="1"/>
          <p:nvPr/>
        </p:nvSpPr>
        <p:spPr>
          <a:xfrm>
            <a:off x="949923" y="4657456"/>
            <a:ext cx="7843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6900" lvl="1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800" u="sng" dirty="0">
                <a:solidFill>
                  <a:schemeClr val="hlink"/>
                </a:solidFill>
                <a:hlinkClick r:id="rId2"/>
              </a:rPr>
              <a:t>Epic App Orchard and </a:t>
            </a:r>
            <a:r>
              <a:rPr lang="en-US" sz="1800" u="sng" dirty="0">
                <a:solidFill>
                  <a:schemeClr val="hlink"/>
                </a:solidFill>
                <a:hlinkClick r:id="rId3"/>
              </a:rPr>
              <a:t>Athena Marketplace have 400+ add-on apps</a:t>
            </a:r>
            <a:r>
              <a:rPr lang="en-US" sz="1800" u="sng" dirty="0">
                <a:solidFill>
                  <a:schemeClr val="hlink"/>
                </a:solidFill>
              </a:rPr>
              <a:t>!</a:t>
            </a:r>
            <a:endParaRPr lang="en-US" sz="1800" dirty="0"/>
          </a:p>
        </p:txBody>
      </p:sp>
      <p:pic>
        <p:nvPicPr>
          <p:cNvPr id="2050" name="Picture 2" descr="4th Simple Machines Amazing Drawing Machines - Lessons - Blendspace">
            <a:extLst>
              <a:ext uri="{FF2B5EF4-FFF2-40B4-BE49-F238E27FC236}">
                <a16:creationId xmlns:a16="http://schemas.microsoft.com/office/drawing/2014/main" id="{F0A4FF51-E7A3-462C-8F2C-02A1CAE70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48" y="1044086"/>
            <a:ext cx="6153905" cy="34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021140-92BD-4F14-A09B-A1AEBEE85148}"/>
              </a:ext>
            </a:extLst>
          </p:cNvPr>
          <p:cNvSpPr txBox="1"/>
          <p:nvPr/>
        </p:nvSpPr>
        <p:spPr>
          <a:xfrm>
            <a:off x="1754147" y="1044086"/>
            <a:ext cx="234055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REALITY</a:t>
            </a:r>
          </a:p>
        </p:txBody>
      </p:sp>
    </p:spTree>
    <p:extLst>
      <p:ext uri="{BB962C8B-B14F-4D97-AF65-F5344CB8AC3E}">
        <p14:creationId xmlns:p14="http://schemas.microsoft.com/office/powerpoint/2010/main" val="126719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E9B0-FDF7-45AC-87CA-FC6E9A1A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all started with…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0BBE4-6E17-4530-AA4A-3752A174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08" y="1367931"/>
            <a:ext cx="1544148" cy="3431440"/>
          </a:xfrm>
          <a:prstGeom prst="rect">
            <a:avLst/>
          </a:prstGeom>
        </p:spPr>
      </p:pic>
      <p:pic>
        <p:nvPicPr>
          <p:cNvPr id="1026" name="Picture 2" descr="Fax Machine Images, Stock Photos &amp;amp; Vectors | Shutterstock">
            <a:extLst>
              <a:ext uri="{FF2B5EF4-FFF2-40B4-BE49-F238E27FC236}">
                <a16:creationId xmlns:a16="http://schemas.microsoft.com/office/drawing/2014/main" id="{ED71376D-3FE8-43A1-B573-FC19A037B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1"/>
          <a:stretch/>
        </p:blipFill>
        <p:spPr bwMode="auto">
          <a:xfrm>
            <a:off x="5514686" y="1434643"/>
            <a:ext cx="1748549" cy="110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Fujitsu ScanSnap iX1500 Color Duplex Document Scanner with  Touch Screen for Mac and PC [Current Model, 2018 Release] : Office Products">
            <a:extLst>
              <a:ext uri="{FF2B5EF4-FFF2-40B4-BE49-F238E27FC236}">
                <a16:creationId xmlns:a16="http://schemas.microsoft.com/office/drawing/2014/main" id="{E1A12B00-737C-4B37-B0D5-A9CA2AEA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23" y="2768847"/>
            <a:ext cx="1437864" cy="13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662B88-5C0F-42E9-B496-C3CDADEA4836}"/>
              </a:ext>
            </a:extLst>
          </p:cNvPr>
          <p:cNvSpPr txBox="1"/>
          <p:nvPr/>
        </p:nvSpPr>
        <p:spPr>
          <a:xfrm>
            <a:off x="2460764" y="1943541"/>
            <a:ext cx="178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COVID Screening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DF475-324C-4D72-B197-548DEFEB48EB}"/>
              </a:ext>
            </a:extLst>
          </p:cNvPr>
          <p:cNvSpPr txBox="1"/>
          <p:nvPr/>
        </p:nvSpPr>
        <p:spPr>
          <a:xfrm>
            <a:off x="2460764" y="2612651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Sexual Orientation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AA8DB-8F16-4F84-BC24-20F9BEE341F8}"/>
              </a:ext>
            </a:extLst>
          </p:cNvPr>
          <p:cNvSpPr txBox="1"/>
          <p:nvPr/>
        </p:nvSpPr>
        <p:spPr>
          <a:xfrm>
            <a:off x="2460764" y="2947206"/>
            <a:ext cx="146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MIPS/MACRA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9B209-3BBE-4750-8D0D-1627F3F6C57B}"/>
              </a:ext>
            </a:extLst>
          </p:cNvPr>
          <p:cNvSpPr txBox="1"/>
          <p:nvPr/>
        </p:nvSpPr>
        <p:spPr>
          <a:xfrm>
            <a:off x="2460764" y="3281761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Meaningful 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4A97CF-4803-41C5-8DC6-C565636B6B49}"/>
              </a:ext>
            </a:extLst>
          </p:cNvPr>
          <p:cNvSpPr txBox="1"/>
          <p:nvPr/>
        </p:nvSpPr>
        <p:spPr>
          <a:xfrm>
            <a:off x="2460764" y="3950871"/>
            <a:ext cx="183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HIPAA/Disclosures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1430D-3AD8-41D4-BD65-10C91264C910}"/>
              </a:ext>
            </a:extLst>
          </p:cNvPr>
          <p:cNvSpPr txBox="1"/>
          <p:nvPr/>
        </p:nvSpPr>
        <p:spPr>
          <a:xfrm>
            <a:off x="2460764" y="4285422"/>
            <a:ext cx="2017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health record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8E8DE-A8B5-473F-A9FB-368F83893E64}"/>
              </a:ext>
            </a:extLst>
          </p:cNvPr>
          <p:cNvSpPr txBox="1"/>
          <p:nvPr/>
        </p:nvSpPr>
        <p:spPr>
          <a:xfrm>
            <a:off x="2460764" y="1608986"/>
            <a:ext cx="182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Vaccination Status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A8E7D-167A-4006-8CDC-92316F88B724}"/>
              </a:ext>
            </a:extLst>
          </p:cNvPr>
          <p:cNvSpPr txBox="1"/>
          <p:nvPr/>
        </p:nvSpPr>
        <p:spPr>
          <a:xfrm>
            <a:off x="2460764" y="3616316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Coding/Compliance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EF1475-9BD7-4BF9-BE92-54822053CEE1}"/>
              </a:ext>
            </a:extLst>
          </p:cNvPr>
          <p:cNvSpPr txBox="1"/>
          <p:nvPr/>
        </p:nvSpPr>
        <p:spPr>
          <a:xfrm>
            <a:off x="2460764" y="2278096"/>
            <a:ext cx="156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 Surveys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F5B703-9944-48E4-A79E-7F77E0F62B09}"/>
              </a:ext>
            </a:extLst>
          </p:cNvPr>
          <p:cNvSpPr txBox="1"/>
          <p:nvPr/>
        </p:nvSpPr>
        <p:spPr>
          <a:xfrm>
            <a:off x="2460764" y="1274431"/>
            <a:ext cx="16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“next thing”</a:t>
            </a:r>
          </a:p>
        </p:txBody>
      </p:sp>
    </p:spTree>
    <p:extLst>
      <p:ext uri="{BB962C8B-B14F-4D97-AF65-F5344CB8AC3E}">
        <p14:creationId xmlns:p14="http://schemas.microsoft.com/office/powerpoint/2010/main" val="262835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F97337-FC9B-4D64-84BA-CF8AD225BA88}"/>
              </a:ext>
            </a:extLst>
          </p:cNvPr>
          <p:cNvSpPr txBox="1"/>
          <p:nvPr/>
        </p:nvSpPr>
        <p:spPr>
          <a:xfrm>
            <a:off x="3772584" y="1100137"/>
            <a:ext cx="5069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57200">
              <a:buSzPts val="1800"/>
              <a:buFont typeface="+mj-lt"/>
              <a:buAutoNum type="arabicPeriod"/>
            </a:pPr>
            <a:r>
              <a:rPr lang="en-US" sz="2400" dirty="0"/>
              <a:t>Kill off old/inefficient processes</a:t>
            </a:r>
          </a:p>
          <a:p>
            <a:pPr marL="114300">
              <a:buSzPts val="1800"/>
            </a:pPr>
            <a:endParaRPr lang="en-US" sz="2400" dirty="0"/>
          </a:p>
          <a:p>
            <a:pPr marL="571500" indent="-457200">
              <a:buSzPts val="1800"/>
              <a:buFont typeface="+mj-lt"/>
              <a:buAutoNum type="arabicPeriod" startAt="2"/>
            </a:pPr>
            <a:r>
              <a:rPr lang="en-US" sz="2400" dirty="0"/>
              <a:t>Replace vendors with partners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F6180-4D71-4F20-895D-FF936267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3" y="1100137"/>
            <a:ext cx="3192686" cy="33785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569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326F0-C650-4CBF-95A9-26B46C8B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“Sacred Cows make the best Hamburger (Mark Twain)</a:t>
            </a:r>
          </a:p>
        </p:txBody>
      </p:sp>
      <p:pic>
        <p:nvPicPr>
          <p:cNvPr id="1026" name="Picture 2" descr="Mark Twain as a Realist Writer">
            <a:extLst>
              <a:ext uri="{FF2B5EF4-FFF2-40B4-BE49-F238E27FC236}">
                <a16:creationId xmlns:a16="http://schemas.microsoft.com/office/drawing/2014/main" id="{7DCA2D42-2B8A-494D-B48B-CC8436B4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84" y="1806862"/>
            <a:ext cx="4037776" cy="277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93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262</TotalTime>
  <Words>631</Words>
  <Application>Microsoft Office PowerPoint</Application>
  <PresentationFormat>On-screen Show (16:9)</PresentationFormat>
  <Paragraphs>108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Courier New</vt:lpstr>
      <vt:lpstr>Tw Cen MT</vt:lpstr>
      <vt:lpstr>Circuit</vt:lpstr>
      <vt:lpstr>OK MGMA Fall 2021 (Lions and Tigers and Bears O MY!”)</vt:lpstr>
      <vt:lpstr>HealthCare Operations and Technology: Way past due for an extreme makeover</vt:lpstr>
      <vt:lpstr>How did we get from             here…</vt:lpstr>
      <vt:lpstr>Healthcare Technology -  the last ~decade:</vt:lpstr>
      <vt:lpstr>PowerPoint Presentation</vt:lpstr>
      <vt:lpstr>PowerPoint Presentation</vt:lpstr>
      <vt:lpstr>It all started with…</vt:lpstr>
      <vt:lpstr>PowerPoint Presentation</vt:lpstr>
      <vt:lpstr>“Sacred Cows make the best Hamburger (Mark Twain)</vt:lpstr>
      <vt:lpstr>This is not data*…</vt:lpstr>
      <vt:lpstr>PowerPoint Presentation</vt:lpstr>
      <vt:lpstr>PowerPoint Presentation</vt:lpstr>
      <vt:lpstr>Let’s play a Game: “kill a process”</vt:lpstr>
      <vt:lpstr>technology vision</vt:lpstr>
      <vt:lpstr>Build vs. buy</vt:lpstr>
      <vt:lpstr>What things add value to your practice?</vt:lpstr>
      <vt:lpstr>Partner vs vendor</vt:lpstr>
      <vt:lpstr>Virtuous “value”  cycle</vt:lpstr>
      <vt:lpstr>Let’s play a game:  “dump a vendor”</vt:lpstr>
      <vt:lpstr>Key Learnings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 MGMA Fall 2021 (Lions and Tigers and Bears O MY!”)</dc:title>
  <dc:creator>Marion Jenkins</dc:creator>
  <cp:lastModifiedBy>Marion</cp:lastModifiedBy>
  <cp:revision>5</cp:revision>
  <dcterms:modified xsi:type="dcterms:W3CDTF">2021-11-16T13:42:20Z</dcterms:modified>
</cp:coreProperties>
</file>